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56" r:id="rId2"/>
  </p:sldMasterIdLst>
  <p:notesMasterIdLst>
    <p:notesMasterId r:id="rId21"/>
  </p:notesMasterIdLst>
  <p:handoutMasterIdLst>
    <p:handoutMasterId r:id="rId22"/>
  </p:handoutMasterIdLst>
  <p:sldIdLst>
    <p:sldId id="258" r:id="rId3"/>
    <p:sldId id="259" r:id="rId4"/>
    <p:sldId id="260" r:id="rId5"/>
    <p:sldId id="281" r:id="rId6"/>
    <p:sldId id="267" r:id="rId7"/>
    <p:sldId id="268" r:id="rId8"/>
    <p:sldId id="266" r:id="rId9"/>
    <p:sldId id="269" r:id="rId10"/>
    <p:sldId id="279" r:id="rId11"/>
    <p:sldId id="271" r:id="rId12"/>
    <p:sldId id="272" r:id="rId13"/>
    <p:sldId id="273" r:id="rId14"/>
    <p:sldId id="274" r:id="rId15"/>
    <p:sldId id="278" r:id="rId16"/>
    <p:sldId id="264" r:id="rId17"/>
    <p:sldId id="280" r:id="rId18"/>
    <p:sldId id="277" r:id="rId19"/>
    <p:sldId id="263"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36" userDrawn="1">
          <p15:clr>
            <a:srgbClr val="A4A3A4"/>
          </p15:clr>
        </p15:guide>
        <p15:guide id="3" orient="horz" pos="3974" userDrawn="1">
          <p15:clr>
            <a:srgbClr val="A4A3A4"/>
          </p15:clr>
        </p15:guide>
        <p15:guide id="4" orient="horz" pos="300" userDrawn="1">
          <p15:clr>
            <a:srgbClr val="A4A3A4"/>
          </p15:clr>
        </p15:guide>
        <p15:guide id="5" pos="3120" userDrawn="1">
          <p15:clr>
            <a:srgbClr val="A4A3A4"/>
          </p15:clr>
        </p15:guide>
        <p15:guide id="6" pos="39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E44498-E479-7FDA-0057-1174BE873E05}" name="WORLEY, Beverley (NHS HERTFORDSHIRE AND WEST ESSEX ICB - 06N)" initials="WB(HAWEI0" userId="S::beverley.worley@nhs.net::4929de99-2f6d-4639-a392-22e7fce6ae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NH-TR, Adds (EAST AND NORTH HERTFORDSHIRE NHS TRUST)" initials="ETA(ANHNT" lastIdx="1" clrIdx="0">
    <p:extLst>
      <p:ext uri="{19B8F6BF-5375-455C-9EA6-DF929625EA0E}">
        <p15:presenceInfo xmlns:p15="http://schemas.microsoft.com/office/powerpoint/2012/main" userId="ENH-TR, Adds (EAST AND NORTH HERTFORDSHIRE NHS TRUST)" providerId="None"/>
      </p:ext>
    </p:extLst>
  </p:cmAuthor>
  <p:cmAuthor id="2" name="ELTON, Sharn (NHS EAST AND NORTH HERTFORDSHIRE CCG)" initials="ES(EANHC" lastIdx="8" clrIdx="1">
    <p:extLst>
      <p:ext uri="{19B8F6BF-5375-455C-9EA6-DF929625EA0E}">
        <p15:presenceInfo xmlns:p15="http://schemas.microsoft.com/office/powerpoint/2012/main" userId="S::sharn.elton@nhs.net::7cf47231-896a-418d-a0ad-ca4bd935fe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00A9CE"/>
    <a:srgbClr val="595959"/>
    <a:srgbClr val="FCEABB"/>
    <a:srgbClr val="EF8233"/>
    <a:srgbClr val="C3C3C3"/>
    <a:srgbClr val="FCEE90"/>
    <a:srgbClr val="D0B1A4"/>
    <a:srgbClr val="ABCCCD"/>
    <a:srgbClr val="B3B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17" autoAdjust="0"/>
    <p:restoredTop sz="94660"/>
  </p:normalViewPr>
  <p:slideViewPr>
    <p:cSldViewPr showGuides="1">
      <p:cViewPr varScale="1">
        <p:scale>
          <a:sx n="110" d="100"/>
          <a:sy n="110" d="100"/>
        </p:scale>
        <p:origin x="726" y="108"/>
      </p:cViewPr>
      <p:guideLst>
        <p:guide orient="horz" pos="2160"/>
        <p:guide orient="horz" pos="436"/>
        <p:guide orient="horz" pos="3974"/>
        <p:guide orient="horz" pos="300"/>
        <p:guide pos="3120"/>
        <p:guide pos="398"/>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D6C22-5896-4477-855B-655EF305DB4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2DA18760-E73B-4EEF-B4D9-EA60ADDB1FEB}">
      <dgm:prSet custT="1"/>
      <dgm:spPr>
        <a:solidFill>
          <a:schemeClr val="bg1"/>
        </a:solidFill>
        <a:ln>
          <a:solidFill>
            <a:srgbClr val="ED8B00"/>
          </a:solidFill>
        </a:ln>
      </dgm:spPr>
      <dgm:t>
        <a:bodyPr/>
        <a:lstStyle/>
        <a:p>
          <a:pPr rtl="0"/>
          <a:r>
            <a:rPr lang="en-GB" sz="1800" dirty="0">
              <a:solidFill>
                <a:schemeClr val="tx1"/>
              </a:solidFill>
              <a:latin typeface="+mn-lt"/>
            </a:rPr>
            <a:t>Are you, ambitious, motivated and ready now to commit to your development and your career progression?</a:t>
          </a:r>
        </a:p>
      </dgm:t>
    </dgm:pt>
    <dgm:pt modelId="{7CE79507-F2DC-4527-99DE-39234C8652A7}" type="parTrans" cxnId="{8034DF51-82D6-4590-90FD-A0A07697DA4B}">
      <dgm:prSet/>
      <dgm:spPr/>
      <dgm:t>
        <a:bodyPr/>
        <a:lstStyle/>
        <a:p>
          <a:endParaRPr lang="en-GB" sz="1800">
            <a:solidFill>
              <a:schemeClr val="tx1"/>
            </a:solidFill>
            <a:latin typeface="+mn-lt"/>
          </a:endParaRPr>
        </a:p>
      </dgm:t>
    </dgm:pt>
    <dgm:pt modelId="{DF2435B9-86E6-47A3-90D0-71736F61D8C9}" type="sibTrans" cxnId="{8034DF51-82D6-4590-90FD-A0A07697DA4B}">
      <dgm:prSet custT="1"/>
      <dgm:spPr>
        <a:solidFill>
          <a:schemeClr val="bg1">
            <a:alpha val="90000"/>
          </a:schemeClr>
        </a:solidFill>
        <a:ln>
          <a:solidFill>
            <a:srgbClr val="ED8B00">
              <a:alpha val="90000"/>
            </a:srgbClr>
          </a:solidFill>
        </a:ln>
      </dgm:spPr>
      <dgm:t>
        <a:bodyPr/>
        <a:lstStyle/>
        <a:p>
          <a:endParaRPr lang="en-GB" sz="1800">
            <a:solidFill>
              <a:schemeClr val="tx1"/>
            </a:solidFill>
            <a:latin typeface="+mn-lt"/>
          </a:endParaRPr>
        </a:p>
      </dgm:t>
    </dgm:pt>
    <dgm:pt modelId="{B262315F-A91F-4F99-99C1-6E234616D283}">
      <dgm:prSet custT="1"/>
      <dgm:spPr>
        <a:solidFill>
          <a:schemeClr val="bg1"/>
        </a:solidFill>
        <a:ln>
          <a:solidFill>
            <a:srgbClr val="ED8B00"/>
          </a:solidFill>
        </a:ln>
      </dgm:spPr>
      <dgm:t>
        <a:bodyPr/>
        <a:lstStyle/>
        <a:p>
          <a:pPr rtl="0"/>
          <a:r>
            <a:rPr lang="en-GB" sz="1800" dirty="0">
              <a:solidFill>
                <a:schemeClr val="tx1"/>
              </a:solidFill>
              <a:latin typeface="+mn-lt"/>
            </a:rPr>
            <a:t>Working </a:t>
          </a:r>
          <a:r>
            <a:rPr lang="en-GB" sz="1800" b="0" dirty="0">
              <a:solidFill>
                <a:schemeClr val="tx1"/>
              </a:solidFill>
              <a:latin typeface="+mn-lt"/>
            </a:rPr>
            <a:t>one level </a:t>
          </a:r>
          <a:r>
            <a:rPr lang="en-GB" sz="1800" dirty="0">
              <a:solidFill>
                <a:schemeClr val="tx1"/>
              </a:solidFill>
              <a:latin typeface="+mn-lt"/>
            </a:rPr>
            <a:t>below Board, Band 8C and above or an equivalent level </a:t>
          </a:r>
          <a:r>
            <a:rPr lang="en-GB" sz="1800" b="1" dirty="0">
              <a:solidFill>
                <a:schemeClr val="tx1"/>
              </a:solidFill>
              <a:latin typeface="+mn-lt"/>
            </a:rPr>
            <a:t>and </a:t>
          </a:r>
          <a:r>
            <a:rPr lang="en-GB" sz="1800" b="0" dirty="0">
              <a:solidFill>
                <a:schemeClr val="tx1"/>
              </a:solidFill>
              <a:latin typeface="+mn-lt"/>
            </a:rPr>
            <a:t>ha</a:t>
          </a:r>
          <a:r>
            <a:rPr lang="en-GB" sz="1800" dirty="0">
              <a:solidFill>
                <a:schemeClr val="tx1"/>
              </a:solidFill>
              <a:latin typeface="+mn-lt"/>
            </a:rPr>
            <a:t>ve the potential to become a senior system leader  within 9-24 months? </a:t>
          </a:r>
        </a:p>
      </dgm:t>
    </dgm:pt>
    <dgm:pt modelId="{B9FAF2AD-AE75-4B7A-9BFE-B85078F5403C}" type="parTrans" cxnId="{0486B265-26A1-4C1D-B44B-F03E86D26694}">
      <dgm:prSet/>
      <dgm:spPr/>
      <dgm:t>
        <a:bodyPr/>
        <a:lstStyle/>
        <a:p>
          <a:endParaRPr lang="en-GB" sz="1800">
            <a:solidFill>
              <a:schemeClr val="tx1"/>
            </a:solidFill>
            <a:latin typeface="+mn-lt"/>
          </a:endParaRPr>
        </a:p>
      </dgm:t>
    </dgm:pt>
    <dgm:pt modelId="{D114879F-6863-4EC7-B0FF-9C1B533A83DD}" type="sibTrans" cxnId="{0486B265-26A1-4C1D-B44B-F03E86D26694}">
      <dgm:prSet custT="1"/>
      <dgm:spPr>
        <a:solidFill>
          <a:schemeClr val="bg1">
            <a:alpha val="90000"/>
          </a:schemeClr>
        </a:solidFill>
        <a:ln>
          <a:solidFill>
            <a:srgbClr val="ED8B00">
              <a:alpha val="90000"/>
            </a:srgbClr>
          </a:solidFill>
        </a:ln>
      </dgm:spPr>
      <dgm:t>
        <a:bodyPr/>
        <a:lstStyle/>
        <a:p>
          <a:endParaRPr lang="en-GB" sz="1800">
            <a:solidFill>
              <a:schemeClr val="tx1"/>
            </a:solidFill>
            <a:latin typeface="+mn-lt"/>
          </a:endParaRPr>
        </a:p>
      </dgm:t>
    </dgm:pt>
    <dgm:pt modelId="{0411A84E-1762-4FD7-8472-408D50A576A7}">
      <dgm:prSet custT="1"/>
      <dgm:spPr>
        <a:solidFill>
          <a:schemeClr val="bg1"/>
        </a:solidFill>
        <a:ln>
          <a:solidFill>
            <a:srgbClr val="ED8B00"/>
          </a:solidFill>
        </a:ln>
      </dgm:spPr>
      <dgm:t>
        <a:bodyPr/>
        <a:lstStyle/>
        <a:p>
          <a:pPr rtl="0"/>
          <a:r>
            <a:rPr lang="en-GB" sz="1800" dirty="0">
              <a:solidFill>
                <a:schemeClr val="tx1"/>
              </a:solidFill>
              <a:latin typeface="+mn-lt"/>
            </a:rPr>
            <a:t>Ready to commit to the opportunities ADDS has to offer in order to achieve your aspirations?</a:t>
          </a:r>
        </a:p>
      </dgm:t>
    </dgm:pt>
    <dgm:pt modelId="{55C3B5CD-E88D-4529-9775-6B432E203037}" type="parTrans" cxnId="{0223EF4B-E82E-45B7-A384-20B1E901B131}">
      <dgm:prSet/>
      <dgm:spPr/>
      <dgm:t>
        <a:bodyPr/>
        <a:lstStyle/>
        <a:p>
          <a:endParaRPr lang="en-GB" sz="1800">
            <a:solidFill>
              <a:schemeClr val="tx1"/>
            </a:solidFill>
            <a:latin typeface="+mn-lt"/>
          </a:endParaRPr>
        </a:p>
      </dgm:t>
    </dgm:pt>
    <dgm:pt modelId="{4E844A6D-F7DB-43DF-9FB6-BCA806FB6710}" type="sibTrans" cxnId="{0223EF4B-E82E-45B7-A384-20B1E901B131}">
      <dgm:prSet custT="1"/>
      <dgm:spPr>
        <a:solidFill>
          <a:schemeClr val="bg1">
            <a:alpha val="90000"/>
          </a:schemeClr>
        </a:solidFill>
        <a:ln>
          <a:solidFill>
            <a:srgbClr val="ED8B00">
              <a:alpha val="90000"/>
            </a:srgbClr>
          </a:solidFill>
        </a:ln>
      </dgm:spPr>
      <dgm:t>
        <a:bodyPr/>
        <a:lstStyle/>
        <a:p>
          <a:endParaRPr lang="en-GB" sz="1800">
            <a:solidFill>
              <a:schemeClr val="tx1"/>
            </a:solidFill>
            <a:latin typeface="+mn-lt"/>
          </a:endParaRPr>
        </a:p>
      </dgm:t>
    </dgm:pt>
    <dgm:pt modelId="{BA19EBAC-DB49-4650-9B2E-3F444DA85373}">
      <dgm:prSet custT="1"/>
      <dgm:spPr>
        <a:solidFill>
          <a:schemeClr val="bg1"/>
        </a:solidFill>
        <a:ln>
          <a:solidFill>
            <a:srgbClr val="ED8B00"/>
          </a:solidFill>
        </a:ln>
      </dgm:spPr>
      <dgm:t>
        <a:bodyPr/>
        <a:lstStyle/>
        <a:p>
          <a:pPr rtl="0"/>
          <a:r>
            <a:rPr lang="en-GB" sz="1800" dirty="0">
              <a:solidFill>
                <a:schemeClr val="tx1"/>
              </a:solidFill>
              <a:latin typeface="+mn-lt"/>
            </a:rPr>
            <a:t>Discuss feedback from your </a:t>
          </a:r>
          <a:r>
            <a:rPr lang="en-GB" sz="1800" dirty="0">
              <a:solidFill>
                <a:schemeClr val="tx1">
                  <a:lumMod val="95000"/>
                  <a:lumOff val="5000"/>
                </a:schemeClr>
              </a:solidFill>
              <a:latin typeface="+mn-lt"/>
              <a:ea typeface="+mn-ea"/>
              <a:cs typeface="+mn-cs"/>
            </a:rPr>
            <a:t>organisation's</a:t>
          </a:r>
          <a:r>
            <a:rPr lang="en-GB" sz="1800" b="0" dirty="0">
              <a:solidFill>
                <a:schemeClr val="tx1">
                  <a:lumMod val="95000"/>
                  <a:lumOff val="5000"/>
                </a:schemeClr>
              </a:solidFill>
              <a:latin typeface="+mn-lt"/>
              <a:ea typeface="+mn-ea"/>
              <a:cs typeface="+mn-cs"/>
            </a:rPr>
            <a:t> talent mapping process and if nominated, progression with your </a:t>
          </a:r>
          <a:r>
            <a:rPr lang="en-GB" sz="1800" dirty="0">
              <a:solidFill>
                <a:schemeClr val="tx1">
                  <a:lumMod val="95000"/>
                  <a:lumOff val="5000"/>
                </a:schemeClr>
              </a:solidFill>
              <a:latin typeface="+mn-lt"/>
              <a:ea typeface="+mn-ea"/>
              <a:cs typeface="+mn-cs"/>
            </a:rPr>
            <a:t>CEO sponsorship for ADDS.</a:t>
          </a:r>
          <a:endParaRPr lang="en-GB" sz="1800" dirty="0">
            <a:solidFill>
              <a:schemeClr val="tx1">
                <a:lumMod val="95000"/>
                <a:lumOff val="5000"/>
              </a:schemeClr>
            </a:solidFill>
            <a:latin typeface="+mn-lt"/>
          </a:endParaRPr>
        </a:p>
      </dgm:t>
    </dgm:pt>
    <dgm:pt modelId="{76DA5190-A120-4F85-B399-5C1F7154D02A}" type="parTrans" cxnId="{F96B221B-70D5-4261-8BCA-A2F99030E42B}">
      <dgm:prSet/>
      <dgm:spPr/>
      <dgm:t>
        <a:bodyPr/>
        <a:lstStyle/>
        <a:p>
          <a:endParaRPr lang="en-GB" sz="1800">
            <a:solidFill>
              <a:schemeClr val="tx1"/>
            </a:solidFill>
            <a:latin typeface="+mn-lt"/>
          </a:endParaRPr>
        </a:p>
      </dgm:t>
    </dgm:pt>
    <dgm:pt modelId="{AC903851-68E7-49F1-B6C1-CEC141AB13A2}" type="sibTrans" cxnId="{F96B221B-70D5-4261-8BCA-A2F99030E42B}">
      <dgm:prSet/>
      <dgm:spPr/>
      <dgm:t>
        <a:bodyPr/>
        <a:lstStyle/>
        <a:p>
          <a:endParaRPr lang="en-GB" sz="1800">
            <a:solidFill>
              <a:schemeClr val="tx1"/>
            </a:solidFill>
            <a:latin typeface="+mn-lt"/>
          </a:endParaRPr>
        </a:p>
      </dgm:t>
    </dgm:pt>
    <dgm:pt modelId="{7D6A7563-0D90-4D8F-83EF-FEDE89B6A3FB}">
      <dgm:prSet custT="1"/>
      <dgm:spPr>
        <a:solidFill>
          <a:schemeClr val="bg1"/>
        </a:solidFill>
        <a:ln>
          <a:solidFill>
            <a:srgbClr val="ED8B00"/>
          </a:solidFill>
        </a:ln>
      </dgm:spPr>
      <dgm:t>
        <a:bodyPr/>
        <a:lstStyle/>
        <a:p>
          <a:pPr rtl="0"/>
          <a:r>
            <a:rPr lang="en-GB" sz="1800" dirty="0">
              <a:solidFill>
                <a:schemeClr val="tx1"/>
              </a:solidFill>
              <a:latin typeface="+mn-lt"/>
            </a:rPr>
            <a:t>Next steps are to discuss your career aspirations and development with your line manager.</a:t>
          </a:r>
          <a:endParaRPr lang="en-GB" sz="1800" dirty="0">
            <a:latin typeface="+mn-lt"/>
          </a:endParaRPr>
        </a:p>
      </dgm:t>
    </dgm:pt>
    <dgm:pt modelId="{7BBAC187-CCAF-4B44-A0F4-A6B8CA13D818}" type="parTrans" cxnId="{83E9D8C6-6255-4990-8529-5B01C297A58C}">
      <dgm:prSet/>
      <dgm:spPr/>
      <dgm:t>
        <a:bodyPr/>
        <a:lstStyle/>
        <a:p>
          <a:endParaRPr lang="en-GB" sz="1800">
            <a:latin typeface="+mn-lt"/>
          </a:endParaRPr>
        </a:p>
      </dgm:t>
    </dgm:pt>
    <dgm:pt modelId="{289F9C15-353F-47CF-8C65-81414A20DFC9}" type="sibTrans" cxnId="{83E9D8C6-6255-4990-8529-5B01C297A58C}">
      <dgm:prSet custT="1"/>
      <dgm:spPr>
        <a:solidFill>
          <a:schemeClr val="bg1">
            <a:alpha val="90000"/>
          </a:schemeClr>
        </a:solidFill>
        <a:ln>
          <a:solidFill>
            <a:srgbClr val="ED8B00">
              <a:alpha val="90000"/>
            </a:srgbClr>
          </a:solidFill>
        </a:ln>
      </dgm:spPr>
      <dgm:t>
        <a:bodyPr/>
        <a:lstStyle/>
        <a:p>
          <a:endParaRPr lang="en-GB" sz="1800">
            <a:latin typeface="+mn-lt"/>
          </a:endParaRPr>
        </a:p>
      </dgm:t>
    </dgm:pt>
    <dgm:pt modelId="{A2063207-D94C-4367-9A31-7139958EFD42}" type="pres">
      <dgm:prSet presAssocID="{B2BD6C22-5896-4477-855B-655EF305DB43}" presName="outerComposite" presStyleCnt="0">
        <dgm:presLayoutVars>
          <dgm:chMax val="5"/>
          <dgm:dir/>
          <dgm:resizeHandles val="exact"/>
        </dgm:presLayoutVars>
      </dgm:prSet>
      <dgm:spPr/>
    </dgm:pt>
    <dgm:pt modelId="{97AF6DD0-D64C-4314-8BDB-0CB63D4A8091}" type="pres">
      <dgm:prSet presAssocID="{B2BD6C22-5896-4477-855B-655EF305DB43}" presName="dummyMaxCanvas" presStyleCnt="0">
        <dgm:presLayoutVars/>
      </dgm:prSet>
      <dgm:spPr/>
    </dgm:pt>
    <dgm:pt modelId="{3461D2AE-A734-4D86-84F7-F341DBF0BF8B}" type="pres">
      <dgm:prSet presAssocID="{B2BD6C22-5896-4477-855B-655EF305DB43}" presName="FiveNodes_1" presStyleLbl="node1" presStyleIdx="0" presStyleCnt="5" custScaleX="124861" custLinFactNeighborX="9918" custLinFactNeighborY="2321">
        <dgm:presLayoutVars>
          <dgm:bulletEnabled val="1"/>
        </dgm:presLayoutVars>
      </dgm:prSet>
      <dgm:spPr/>
    </dgm:pt>
    <dgm:pt modelId="{9907835D-605E-44B8-8B92-EB0DF6ED9875}" type="pres">
      <dgm:prSet presAssocID="{B2BD6C22-5896-4477-855B-655EF305DB43}" presName="FiveNodes_2" presStyleLbl="node1" presStyleIdx="1" presStyleCnt="5" custScaleX="121294" custLinFactNeighborX="4234" custLinFactNeighborY="1761">
        <dgm:presLayoutVars>
          <dgm:bulletEnabled val="1"/>
        </dgm:presLayoutVars>
      </dgm:prSet>
      <dgm:spPr/>
    </dgm:pt>
    <dgm:pt modelId="{D45DDA83-6727-4FF9-A55B-75B2BE931CE0}" type="pres">
      <dgm:prSet presAssocID="{B2BD6C22-5896-4477-855B-655EF305DB43}" presName="FiveNodes_3" presStyleLbl="node1" presStyleIdx="2" presStyleCnt="5" custScaleX="117726" custLinFactNeighborX="-1450" custLinFactNeighborY="-4772">
        <dgm:presLayoutVars>
          <dgm:bulletEnabled val="1"/>
        </dgm:presLayoutVars>
      </dgm:prSet>
      <dgm:spPr/>
    </dgm:pt>
    <dgm:pt modelId="{A8FB8F82-3C27-4D9B-A992-56C874545B97}" type="pres">
      <dgm:prSet presAssocID="{B2BD6C22-5896-4477-855B-655EF305DB43}" presName="FiveNodes_4" presStyleLbl="node1" presStyleIdx="3" presStyleCnt="5" custScaleX="115065" custLinFactNeighborX="-7587" custLinFactNeighborY="-7825">
        <dgm:presLayoutVars>
          <dgm:bulletEnabled val="1"/>
        </dgm:presLayoutVars>
      </dgm:prSet>
      <dgm:spPr/>
    </dgm:pt>
    <dgm:pt modelId="{93549E77-290D-4390-8668-99EDDCB8760E}" type="pres">
      <dgm:prSet presAssocID="{B2BD6C22-5896-4477-855B-655EF305DB43}" presName="FiveNodes_5" presStyleLbl="node1" presStyleIdx="4" presStyleCnt="5" custScaleX="113044" custLinFactNeighborX="-14044" custLinFactNeighborY="-11047">
        <dgm:presLayoutVars>
          <dgm:bulletEnabled val="1"/>
        </dgm:presLayoutVars>
      </dgm:prSet>
      <dgm:spPr/>
    </dgm:pt>
    <dgm:pt modelId="{509077D0-2855-4F59-9E78-9A8DCC4C36F8}" type="pres">
      <dgm:prSet presAssocID="{B2BD6C22-5896-4477-855B-655EF305DB43}" presName="FiveConn_1-2" presStyleLbl="fgAccFollowNode1" presStyleIdx="0" presStyleCnt="4" custLinFactNeighborX="49875">
        <dgm:presLayoutVars>
          <dgm:bulletEnabled val="1"/>
        </dgm:presLayoutVars>
      </dgm:prSet>
      <dgm:spPr/>
    </dgm:pt>
    <dgm:pt modelId="{CA2ECDE5-18CF-4278-9A4D-9D278B269A05}" type="pres">
      <dgm:prSet presAssocID="{B2BD6C22-5896-4477-855B-655EF305DB43}" presName="FiveConn_2-3" presStyleLbl="fgAccFollowNode1" presStyleIdx="1" presStyleCnt="4" custLinFactNeighborX="11672">
        <dgm:presLayoutVars>
          <dgm:bulletEnabled val="1"/>
        </dgm:presLayoutVars>
      </dgm:prSet>
      <dgm:spPr/>
    </dgm:pt>
    <dgm:pt modelId="{B655D789-4AF6-420F-9C7A-9F7196BC4BEB}" type="pres">
      <dgm:prSet presAssocID="{B2BD6C22-5896-4477-855B-655EF305DB43}" presName="FiveConn_3-4" presStyleLbl="fgAccFollowNode1" presStyleIdx="2" presStyleCnt="4">
        <dgm:presLayoutVars>
          <dgm:bulletEnabled val="1"/>
        </dgm:presLayoutVars>
      </dgm:prSet>
      <dgm:spPr/>
    </dgm:pt>
    <dgm:pt modelId="{150BDBC5-AE28-4787-A5AF-6B1311313BA9}" type="pres">
      <dgm:prSet presAssocID="{B2BD6C22-5896-4477-855B-655EF305DB43}" presName="FiveConn_4-5" presStyleLbl="fgAccFollowNode1" presStyleIdx="3" presStyleCnt="4" custLinFactNeighborX="-25028" custLinFactNeighborY="153">
        <dgm:presLayoutVars>
          <dgm:bulletEnabled val="1"/>
        </dgm:presLayoutVars>
      </dgm:prSet>
      <dgm:spPr/>
    </dgm:pt>
    <dgm:pt modelId="{98E1893C-B690-4F59-AA84-D5885F3E8020}" type="pres">
      <dgm:prSet presAssocID="{B2BD6C22-5896-4477-855B-655EF305DB43}" presName="FiveNodes_1_text" presStyleLbl="node1" presStyleIdx="4" presStyleCnt="5">
        <dgm:presLayoutVars>
          <dgm:bulletEnabled val="1"/>
        </dgm:presLayoutVars>
      </dgm:prSet>
      <dgm:spPr/>
    </dgm:pt>
    <dgm:pt modelId="{27ABB317-A6E8-4F38-9A41-6B46032DC708}" type="pres">
      <dgm:prSet presAssocID="{B2BD6C22-5896-4477-855B-655EF305DB43}" presName="FiveNodes_2_text" presStyleLbl="node1" presStyleIdx="4" presStyleCnt="5">
        <dgm:presLayoutVars>
          <dgm:bulletEnabled val="1"/>
        </dgm:presLayoutVars>
      </dgm:prSet>
      <dgm:spPr/>
    </dgm:pt>
    <dgm:pt modelId="{960BE84B-E74B-4E06-A247-2BE9B158626F}" type="pres">
      <dgm:prSet presAssocID="{B2BD6C22-5896-4477-855B-655EF305DB43}" presName="FiveNodes_3_text" presStyleLbl="node1" presStyleIdx="4" presStyleCnt="5">
        <dgm:presLayoutVars>
          <dgm:bulletEnabled val="1"/>
        </dgm:presLayoutVars>
      </dgm:prSet>
      <dgm:spPr/>
    </dgm:pt>
    <dgm:pt modelId="{C1FFF70B-2BBB-4F17-A3AA-50C630010B10}" type="pres">
      <dgm:prSet presAssocID="{B2BD6C22-5896-4477-855B-655EF305DB43}" presName="FiveNodes_4_text" presStyleLbl="node1" presStyleIdx="4" presStyleCnt="5">
        <dgm:presLayoutVars>
          <dgm:bulletEnabled val="1"/>
        </dgm:presLayoutVars>
      </dgm:prSet>
      <dgm:spPr/>
    </dgm:pt>
    <dgm:pt modelId="{8ADAE854-DED0-4ABE-B507-5DB0C6332CA7}" type="pres">
      <dgm:prSet presAssocID="{B2BD6C22-5896-4477-855B-655EF305DB43}" presName="FiveNodes_5_text" presStyleLbl="node1" presStyleIdx="4" presStyleCnt="5">
        <dgm:presLayoutVars>
          <dgm:bulletEnabled val="1"/>
        </dgm:presLayoutVars>
      </dgm:prSet>
      <dgm:spPr/>
    </dgm:pt>
  </dgm:ptLst>
  <dgm:cxnLst>
    <dgm:cxn modelId="{F96B221B-70D5-4261-8BCA-A2F99030E42B}" srcId="{B2BD6C22-5896-4477-855B-655EF305DB43}" destId="{BA19EBAC-DB49-4650-9B2E-3F444DA85373}" srcOrd="4" destOrd="0" parTransId="{76DA5190-A120-4F85-B399-5C1F7154D02A}" sibTransId="{AC903851-68E7-49F1-B6C1-CEC141AB13A2}"/>
    <dgm:cxn modelId="{1EA07837-4632-4787-A33F-C3910886A592}" type="presOf" srcId="{0411A84E-1762-4FD7-8472-408D50A576A7}" destId="{D45DDA83-6727-4FF9-A55B-75B2BE931CE0}" srcOrd="0" destOrd="0" presId="urn:microsoft.com/office/officeart/2005/8/layout/vProcess5"/>
    <dgm:cxn modelId="{2D3FE95F-DBA3-48B7-8CA9-2F16C5765D77}" type="presOf" srcId="{7D6A7563-0D90-4D8F-83EF-FEDE89B6A3FB}" destId="{C1FFF70B-2BBB-4F17-A3AA-50C630010B10}" srcOrd="1" destOrd="0" presId="urn:microsoft.com/office/officeart/2005/8/layout/vProcess5"/>
    <dgm:cxn modelId="{E4FF0645-7600-4910-8B5F-95F3D8B294CB}" type="presOf" srcId="{B262315F-A91F-4F99-99C1-6E234616D283}" destId="{9907835D-605E-44B8-8B92-EB0DF6ED9875}" srcOrd="0" destOrd="0" presId="urn:microsoft.com/office/officeart/2005/8/layout/vProcess5"/>
    <dgm:cxn modelId="{0486B265-26A1-4C1D-B44B-F03E86D26694}" srcId="{B2BD6C22-5896-4477-855B-655EF305DB43}" destId="{B262315F-A91F-4F99-99C1-6E234616D283}" srcOrd="1" destOrd="0" parTransId="{B9FAF2AD-AE75-4B7A-9BFE-B85078F5403C}" sibTransId="{D114879F-6863-4EC7-B0FF-9C1B533A83DD}"/>
    <dgm:cxn modelId="{0223EF4B-E82E-45B7-A384-20B1E901B131}" srcId="{B2BD6C22-5896-4477-855B-655EF305DB43}" destId="{0411A84E-1762-4FD7-8472-408D50A576A7}" srcOrd="2" destOrd="0" parTransId="{55C3B5CD-E88D-4529-9775-6B432E203037}" sibTransId="{4E844A6D-F7DB-43DF-9FB6-BCA806FB6710}"/>
    <dgm:cxn modelId="{8034DF51-82D6-4590-90FD-A0A07697DA4B}" srcId="{B2BD6C22-5896-4477-855B-655EF305DB43}" destId="{2DA18760-E73B-4EEF-B4D9-EA60ADDB1FEB}" srcOrd="0" destOrd="0" parTransId="{7CE79507-F2DC-4527-99DE-39234C8652A7}" sibTransId="{DF2435B9-86E6-47A3-90D0-71736F61D8C9}"/>
    <dgm:cxn modelId="{B44E9256-E270-49EE-9918-28CE8804E0E8}" type="presOf" srcId="{289F9C15-353F-47CF-8C65-81414A20DFC9}" destId="{150BDBC5-AE28-4787-A5AF-6B1311313BA9}" srcOrd="0" destOrd="0" presId="urn:microsoft.com/office/officeart/2005/8/layout/vProcess5"/>
    <dgm:cxn modelId="{3F21F099-A63D-4C6F-9264-6D5F7BF4D056}" type="presOf" srcId="{BA19EBAC-DB49-4650-9B2E-3F444DA85373}" destId="{8ADAE854-DED0-4ABE-B507-5DB0C6332CA7}" srcOrd="1" destOrd="0" presId="urn:microsoft.com/office/officeart/2005/8/layout/vProcess5"/>
    <dgm:cxn modelId="{FFDEB9B2-78D4-47CA-AE74-0D94585FF3D4}" type="presOf" srcId="{B2BD6C22-5896-4477-855B-655EF305DB43}" destId="{A2063207-D94C-4367-9A31-7139958EFD42}" srcOrd="0" destOrd="0" presId="urn:microsoft.com/office/officeart/2005/8/layout/vProcess5"/>
    <dgm:cxn modelId="{01BBC0B2-0F82-4BFD-96DB-A7629190D174}" type="presOf" srcId="{BA19EBAC-DB49-4650-9B2E-3F444DA85373}" destId="{93549E77-290D-4390-8668-99EDDCB8760E}" srcOrd="0" destOrd="0" presId="urn:microsoft.com/office/officeart/2005/8/layout/vProcess5"/>
    <dgm:cxn modelId="{F8B76BB3-EAC4-4CCD-86A4-11B472CB80F7}" type="presOf" srcId="{7D6A7563-0D90-4D8F-83EF-FEDE89B6A3FB}" destId="{A8FB8F82-3C27-4D9B-A992-56C874545B97}" srcOrd="0" destOrd="0" presId="urn:microsoft.com/office/officeart/2005/8/layout/vProcess5"/>
    <dgm:cxn modelId="{D1FFADB8-FC36-4211-966B-19ABB5F4EB12}" type="presOf" srcId="{D114879F-6863-4EC7-B0FF-9C1B533A83DD}" destId="{CA2ECDE5-18CF-4278-9A4D-9D278B269A05}" srcOrd="0" destOrd="0" presId="urn:microsoft.com/office/officeart/2005/8/layout/vProcess5"/>
    <dgm:cxn modelId="{83E9D8C6-6255-4990-8529-5B01C297A58C}" srcId="{B2BD6C22-5896-4477-855B-655EF305DB43}" destId="{7D6A7563-0D90-4D8F-83EF-FEDE89B6A3FB}" srcOrd="3" destOrd="0" parTransId="{7BBAC187-CCAF-4B44-A0F4-A6B8CA13D818}" sibTransId="{289F9C15-353F-47CF-8C65-81414A20DFC9}"/>
    <dgm:cxn modelId="{35300EC8-FC59-4A07-AE05-F532FE5D1282}" type="presOf" srcId="{DF2435B9-86E6-47A3-90D0-71736F61D8C9}" destId="{509077D0-2855-4F59-9E78-9A8DCC4C36F8}" srcOrd="0" destOrd="0" presId="urn:microsoft.com/office/officeart/2005/8/layout/vProcess5"/>
    <dgm:cxn modelId="{D18CCFC8-4F84-464D-A7CD-CF9FA706D641}" type="presOf" srcId="{B262315F-A91F-4F99-99C1-6E234616D283}" destId="{27ABB317-A6E8-4F38-9A41-6B46032DC708}" srcOrd="1" destOrd="0" presId="urn:microsoft.com/office/officeart/2005/8/layout/vProcess5"/>
    <dgm:cxn modelId="{FD6F3ADB-EA93-4CDE-9FE0-0CA8366E6D43}" type="presOf" srcId="{2DA18760-E73B-4EEF-B4D9-EA60ADDB1FEB}" destId="{98E1893C-B690-4F59-AA84-D5885F3E8020}" srcOrd="1" destOrd="0" presId="urn:microsoft.com/office/officeart/2005/8/layout/vProcess5"/>
    <dgm:cxn modelId="{E72841E0-D6C1-4C0D-8883-96A352F4296A}" type="presOf" srcId="{0411A84E-1762-4FD7-8472-408D50A576A7}" destId="{960BE84B-E74B-4E06-A247-2BE9B158626F}" srcOrd="1" destOrd="0" presId="urn:microsoft.com/office/officeart/2005/8/layout/vProcess5"/>
    <dgm:cxn modelId="{101805EC-5256-4960-882C-A3D4DEA4D712}" type="presOf" srcId="{4E844A6D-F7DB-43DF-9FB6-BCA806FB6710}" destId="{B655D789-4AF6-420F-9C7A-9F7196BC4BEB}" srcOrd="0" destOrd="0" presId="urn:microsoft.com/office/officeart/2005/8/layout/vProcess5"/>
    <dgm:cxn modelId="{75F187F4-4AAE-4A5F-A7B3-3DA2BB6C7173}" type="presOf" srcId="{2DA18760-E73B-4EEF-B4D9-EA60ADDB1FEB}" destId="{3461D2AE-A734-4D86-84F7-F341DBF0BF8B}" srcOrd="0" destOrd="0" presId="urn:microsoft.com/office/officeart/2005/8/layout/vProcess5"/>
    <dgm:cxn modelId="{1A552157-BDDD-4ADC-BD03-B4E1D5CE82AE}" type="presParOf" srcId="{A2063207-D94C-4367-9A31-7139958EFD42}" destId="{97AF6DD0-D64C-4314-8BDB-0CB63D4A8091}" srcOrd="0" destOrd="0" presId="urn:microsoft.com/office/officeart/2005/8/layout/vProcess5"/>
    <dgm:cxn modelId="{755D7DDD-6B9A-4C4D-9FD2-F1F6D3AFE64E}" type="presParOf" srcId="{A2063207-D94C-4367-9A31-7139958EFD42}" destId="{3461D2AE-A734-4D86-84F7-F341DBF0BF8B}" srcOrd="1" destOrd="0" presId="urn:microsoft.com/office/officeart/2005/8/layout/vProcess5"/>
    <dgm:cxn modelId="{15CB2B84-71C5-458D-83D2-B6C63B070A2C}" type="presParOf" srcId="{A2063207-D94C-4367-9A31-7139958EFD42}" destId="{9907835D-605E-44B8-8B92-EB0DF6ED9875}" srcOrd="2" destOrd="0" presId="urn:microsoft.com/office/officeart/2005/8/layout/vProcess5"/>
    <dgm:cxn modelId="{BD412B19-B63F-47E8-8719-840FE6D29265}" type="presParOf" srcId="{A2063207-D94C-4367-9A31-7139958EFD42}" destId="{D45DDA83-6727-4FF9-A55B-75B2BE931CE0}" srcOrd="3" destOrd="0" presId="urn:microsoft.com/office/officeart/2005/8/layout/vProcess5"/>
    <dgm:cxn modelId="{789A8BB9-E514-4D21-83C9-5DAF254DBD6C}" type="presParOf" srcId="{A2063207-D94C-4367-9A31-7139958EFD42}" destId="{A8FB8F82-3C27-4D9B-A992-56C874545B97}" srcOrd="4" destOrd="0" presId="urn:microsoft.com/office/officeart/2005/8/layout/vProcess5"/>
    <dgm:cxn modelId="{FA174769-CD14-4801-88B6-74C6D6A38869}" type="presParOf" srcId="{A2063207-D94C-4367-9A31-7139958EFD42}" destId="{93549E77-290D-4390-8668-99EDDCB8760E}" srcOrd="5" destOrd="0" presId="urn:microsoft.com/office/officeart/2005/8/layout/vProcess5"/>
    <dgm:cxn modelId="{DDF6D259-9F93-4F21-B2D7-774332C4030F}" type="presParOf" srcId="{A2063207-D94C-4367-9A31-7139958EFD42}" destId="{509077D0-2855-4F59-9E78-9A8DCC4C36F8}" srcOrd="6" destOrd="0" presId="urn:microsoft.com/office/officeart/2005/8/layout/vProcess5"/>
    <dgm:cxn modelId="{DCD0BEB4-AC59-4DFE-8D1B-BCAC37190D5A}" type="presParOf" srcId="{A2063207-D94C-4367-9A31-7139958EFD42}" destId="{CA2ECDE5-18CF-4278-9A4D-9D278B269A05}" srcOrd="7" destOrd="0" presId="urn:microsoft.com/office/officeart/2005/8/layout/vProcess5"/>
    <dgm:cxn modelId="{CFDC91C0-FE7A-42CE-97A0-08A1BD00D105}" type="presParOf" srcId="{A2063207-D94C-4367-9A31-7139958EFD42}" destId="{B655D789-4AF6-420F-9C7A-9F7196BC4BEB}" srcOrd="8" destOrd="0" presId="urn:microsoft.com/office/officeart/2005/8/layout/vProcess5"/>
    <dgm:cxn modelId="{95A2CA77-9052-44C1-8BDD-770CE00FD5FB}" type="presParOf" srcId="{A2063207-D94C-4367-9A31-7139958EFD42}" destId="{150BDBC5-AE28-4787-A5AF-6B1311313BA9}" srcOrd="9" destOrd="0" presId="urn:microsoft.com/office/officeart/2005/8/layout/vProcess5"/>
    <dgm:cxn modelId="{F6E1640F-ADEB-433C-B430-5AF77CFDB8F8}" type="presParOf" srcId="{A2063207-D94C-4367-9A31-7139958EFD42}" destId="{98E1893C-B690-4F59-AA84-D5885F3E8020}" srcOrd="10" destOrd="0" presId="urn:microsoft.com/office/officeart/2005/8/layout/vProcess5"/>
    <dgm:cxn modelId="{BBCE9E3A-71B9-4313-A580-5EFEBF8E6015}" type="presParOf" srcId="{A2063207-D94C-4367-9A31-7139958EFD42}" destId="{27ABB317-A6E8-4F38-9A41-6B46032DC708}" srcOrd="11" destOrd="0" presId="urn:microsoft.com/office/officeart/2005/8/layout/vProcess5"/>
    <dgm:cxn modelId="{743D27F6-209E-4A7D-8705-9CB01A716CFE}" type="presParOf" srcId="{A2063207-D94C-4367-9A31-7139958EFD42}" destId="{960BE84B-E74B-4E06-A247-2BE9B158626F}" srcOrd="12" destOrd="0" presId="urn:microsoft.com/office/officeart/2005/8/layout/vProcess5"/>
    <dgm:cxn modelId="{42F4FCCE-6454-46BB-91D5-FAF64354237C}" type="presParOf" srcId="{A2063207-D94C-4367-9A31-7139958EFD42}" destId="{C1FFF70B-2BBB-4F17-A3AA-50C630010B10}" srcOrd="13" destOrd="0" presId="urn:microsoft.com/office/officeart/2005/8/layout/vProcess5"/>
    <dgm:cxn modelId="{74CA4CF3-7ACA-471C-ADE5-21819100C614}" type="presParOf" srcId="{A2063207-D94C-4367-9A31-7139958EFD42}" destId="{8ADAE854-DED0-4ABE-B507-5DB0C6332CA7}"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24A01-6349-4587-BFE0-4790D482AEB1}" type="doc">
      <dgm:prSet loTypeId="urn:microsoft.com/office/officeart/2005/8/layout/vProcess5" loCatId="process" qsTypeId="urn:microsoft.com/office/officeart/2005/8/quickstyle/simple1" qsCatId="simple" csTypeId="urn:microsoft.com/office/officeart/2005/8/colors/accent2_1" csCatId="accent2" phldr="1"/>
      <dgm:spPr/>
    </dgm:pt>
    <dgm:pt modelId="{C3FA555A-E103-40F3-81A0-0A85E5E8C1FC}">
      <dgm:prSet phldrT="[Text]" custT="1"/>
      <dgm:spPr/>
      <dgm:t>
        <a:bodyPr/>
        <a:lstStyle/>
        <a:p>
          <a:r>
            <a:rPr lang="en-GB" sz="1400" dirty="0"/>
            <a:t>Your individual development pathway will be discussed and agreed at the  assessment and development centre</a:t>
          </a:r>
        </a:p>
      </dgm:t>
    </dgm:pt>
    <dgm:pt modelId="{58F17C24-5659-48ED-BF83-4200F263AC75}" type="parTrans" cxnId="{9B08E0CA-4F96-4B36-A55F-6666B5AC0726}">
      <dgm:prSet/>
      <dgm:spPr/>
      <dgm:t>
        <a:bodyPr/>
        <a:lstStyle/>
        <a:p>
          <a:endParaRPr lang="en-GB" sz="1400">
            <a:solidFill>
              <a:schemeClr val="tx2">
                <a:lumMod val="50000"/>
              </a:schemeClr>
            </a:solidFill>
          </a:endParaRPr>
        </a:p>
      </dgm:t>
    </dgm:pt>
    <dgm:pt modelId="{8C214042-8927-4CB0-A349-C4DA33DFD6BE}" type="sibTrans" cxnId="{9B08E0CA-4F96-4B36-A55F-6666B5AC0726}">
      <dgm:prSet/>
      <dgm:spPr/>
      <dgm:t>
        <a:bodyPr/>
        <a:lstStyle/>
        <a:p>
          <a:endParaRPr lang="en-GB" sz="1400">
            <a:solidFill>
              <a:schemeClr val="tx2">
                <a:lumMod val="50000"/>
              </a:schemeClr>
            </a:solidFill>
          </a:endParaRPr>
        </a:p>
      </dgm:t>
    </dgm:pt>
    <dgm:pt modelId="{08EEF43F-D72F-4640-B2AE-E5140F3DB782}">
      <dgm:prSet phldrT="[Text]" custT="1"/>
      <dgm:spPr/>
      <dgm:t>
        <a:bodyPr/>
        <a:lstStyle/>
        <a:p>
          <a:r>
            <a:rPr lang="en-GB" sz="1400" dirty="0"/>
            <a:t>Your recommended development pathway will be discussed with you in your 1 to 1 feedback and career conversation with your lead assessor</a:t>
          </a:r>
        </a:p>
      </dgm:t>
    </dgm:pt>
    <dgm:pt modelId="{7B8D6C1A-4D77-4AFC-8A90-0CCC41EAAEF0}" type="parTrans" cxnId="{E4871D58-4DAD-44DF-8861-CE4D5E55FF20}">
      <dgm:prSet/>
      <dgm:spPr/>
      <dgm:t>
        <a:bodyPr/>
        <a:lstStyle/>
        <a:p>
          <a:endParaRPr lang="en-GB" sz="1400">
            <a:solidFill>
              <a:schemeClr val="tx2">
                <a:lumMod val="50000"/>
              </a:schemeClr>
            </a:solidFill>
          </a:endParaRPr>
        </a:p>
      </dgm:t>
    </dgm:pt>
    <dgm:pt modelId="{93A7D64B-1298-488A-A140-79C4374660D5}" type="sibTrans" cxnId="{E4871D58-4DAD-44DF-8861-CE4D5E55FF20}">
      <dgm:prSet/>
      <dgm:spPr/>
      <dgm:t>
        <a:bodyPr/>
        <a:lstStyle/>
        <a:p>
          <a:endParaRPr lang="en-GB" sz="1400">
            <a:solidFill>
              <a:schemeClr val="tx2">
                <a:lumMod val="50000"/>
              </a:schemeClr>
            </a:solidFill>
          </a:endParaRPr>
        </a:p>
      </dgm:t>
    </dgm:pt>
    <dgm:pt modelId="{A623DD83-0B47-4DFB-BE09-1C9C69189F17}">
      <dgm:prSet phldrT="[Text]" custT="1"/>
      <dgm:spPr/>
      <dgm:t>
        <a:bodyPr/>
        <a:lstStyle/>
        <a:p>
          <a:r>
            <a:rPr lang="en-GB" sz="1400" dirty="0"/>
            <a:t>You will receive support from your organisation to undertake your recommended development pathway</a:t>
          </a:r>
          <a:endParaRPr lang="en-GB" sz="1400" i="1" dirty="0"/>
        </a:p>
      </dgm:t>
    </dgm:pt>
    <dgm:pt modelId="{E425AE62-8A3B-4FC1-A90A-FFC2F5D51316}" type="parTrans" cxnId="{035DFE54-37FA-43DD-8CD6-5068D0149638}">
      <dgm:prSet/>
      <dgm:spPr/>
      <dgm:t>
        <a:bodyPr/>
        <a:lstStyle/>
        <a:p>
          <a:endParaRPr lang="en-GB" sz="1400">
            <a:solidFill>
              <a:schemeClr val="tx2">
                <a:lumMod val="50000"/>
              </a:schemeClr>
            </a:solidFill>
          </a:endParaRPr>
        </a:p>
      </dgm:t>
    </dgm:pt>
    <dgm:pt modelId="{6490C6F0-06D4-4F36-88D9-30E810DF5BE0}" type="sibTrans" cxnId="{035DFE54-37FA-43DD-8CD6-5068D0149638}">
      <dgm:prSet/>
      <dgm:spPr/>
      <dgm:t>
        <a:bodyPr/>
        <a:lstStyle/>
        <a:p>
          <a:endParaRPr lang="en-GB" sz="1400">
            <a:solidFill>
              <a:schemeClr val="tx2">
                <a:lumMod val="50000"/>
              </a:schemeClr>
            </a:solidFill>
          </a:endParaRPr>
        </a:p>
      </dgm:t>
    </dgm:pt>
    <dgm:pt modelId="{534E0759-48BA-4F6B-A3E8-21591B744504}" type="pres">
      <dgm:prSet presAssocID="{E3A24A01-6349-4587-BFE0-4790D482AEB1}" presName="outerComposite" presStyleCnt="0">
        <dgm:presLayoutVars>
          <dgm:chMax val="5"/>
          <dgm:dir/>
          <dgm:resizeHandles val="exact"/>
        </dgm:presLayoutVars>
      </dgm:prSet>
      <dgm:spPr/>
    </dgm:pt>
    <dgm:pt modelId="{72DC5F2E-C387-4556-A46F-B0CFC01CD442}" type="pres">
      <dgm:prSet presAssocID="{E3A24A01-6349-4587-BFE0-4790D482AEB1}" presName="dummyMaxCanvas" presStyleCnt="0">
        <dgm:presLayoutVars/>
      </dgm:prSet>
      <dgm:spPr/>
    </dgm:pt>
    <dgm:pt modelId="{17C7F103-958A-4EB5-945D-FD056AE9E9F9}" type="pres">
      <dgm:prSet presAssocID="{E3A24A01-6349-4587-BFE0-4790D482AEB1}" presName="ThreeNodes_1" presStyleLbl="node1" presStyleIdx="0" presStyleCnt="3">
        <dgm:presLayoutVars>
          <dgm:bulletEnabled val="1"/>
        </dgm:presLayoutVars>
      </dgm:prSet>
      <dgm:spPr/>
    </dgm:pt>
    <dgm:pt modelId="{0FA63AFB-67F9-429D-ADFC-52E9C6DA568C}" type="pres">
      <dgm:prSet presAssocID="{E3A24A01-6349-4587-BFE0-4790D482AEB1}" presName="ThreeNodes_2" presStyleLbl="node1" presStyleIdx="1" presStyleCnt="3">
        <dgm:presLayoutVars>
          <dgm:bulletEnabled val="1"/>
        </dgm:presLayoutVars>
      </dgm:prSet>
      <dgm:spPr/>
    </dgm:pt>
    <dgm:pt modelId="{C0F07045-2D8E-42DE-B320-7A5B684EC37F}" type="pres">
      <dgm:prSet presAssocID="{E3A24A01-6349-4587-BFE0-4790D482AEB1}" presName="ThreeNodes_3" presStyleLbl="node1" presStyleIdx="2" presStyleCnt="3">
        <dgm:presLayoutVars>
          <dgm:bulletEnabled val="1"/>
        </dgm:presLayoutVars>
      </dgm:prSet>
      <dgm:spPr/>
    </dgm:pt>
    <dgm:pt modelId="{79816E62-D6D6-440A-B4CB-4A5740E7A6A8}" type="pres">
      <dgm:prSet presAssocID="{E3A24A01-6349-4587-BFE0-4790D482AEB1}" presName="ThreeConn_1-2" presStyleLbl="fgAccFollowNode1" presStyleIdx="0" presStyleCnt="2">
        <dgm:presLayoutVars>
          <dgm:bulletEnabled val="1"/>
        </dgm:presLayoutVars>
      </dgm:prSet>
      <dgm:spPr/>
    </dgm:pt>
    <dgm:pt modelId="{5A58C42B-D210-4918-B8B0-A3479F511DAB}" type="pres">
      <dgm:prSet presAssocID="{E3A24A01-6349-4587-BFE0-4790D482AEB1}" presName="ThreeConn_2-3" presStyleLbl="fgAccFollowNode1" presStyleIdx="1" presStyleCnt="2">
        <dgm:presLayoutVars>
          <dgm:bulletEnabled val="1"/>
        </dgm:presLayoutVars>
      </dgm:prSet>
      <dgm:spPr/>
    </dgm:pt>
    <dgm:pt modelId="{E171EA13-4207-41FC-864D-C07DCAC3B1BA}" type="pres">
      <dgm:prSet presAssocID="{E3A24A01-6349-4587-BFE0-4790D482AEB1}" presName="ThreeNodes_1_text" presStyleLbl="node1" presStyleIdx="2" presStyleCnt="3">
        <dgm:presLayoutVars>
          <dgm:bulletEnabled val="1"/>
        </dgm:presLayoutVars>
      </dgm:prSet>
      <dgm:spPr/>
    </dgm:pt>
    <dgm:pt modelId="{133C45CF-9BA9-4644-B33A-FAD2BAAAA809}" type="pres">
      <dgm:prSet presAssocID="{E3A24A01-6349-4587-BFE0-4790D482AEB1}" presName="ThreeNodes_2_text" presStyleLbl="node1" presStyleIdx="2" presStyleCnt="3">
        <dgm:presLayoutVars>
          <dgm:bulletEnabled val="1"/>
        </dgm:presLayoutVars>
      </dgm:prSet>
      <dgm:spPr/>
    </dgm:pt>
    <dgm:pt modelId="{1B48069F-ECB5-4E21-817F-34C26C465721}" type="pres">
      <dgm:prSet presAssocID="{E3A24A01-6349-4587-BFE0-4790D482AEB1}" presName="ThreeNodes_3_text" presStyleLbl="node1" presStyleIdx="2" presStyleCnt="3">
        <dgm:presLayoutVars>
          <dgm:bulletEnabled val="1"/>
        </dgm:presLayoutVars>
      </dgm:prSet>
      <dgm:spPr/>
    </dgm:pt>
  </dgm:ptLst>
  <dgm:cxnLst>
    <dgm:cxn modelId="{2B6F0E11-9662-45E8-919A-4A8B890A509B}" type="presOf" srcId="{08EEF43F-D72F-4640-B2AE-E5140F3DB782}" destId="{133C45CF-9BA9-4644-B33A-FAD2BAAAA809}" srcOrd="1" destOrd="0" presId="urn:microsoft.com/office/officeart/2005/8/layout/vProcess5"/>
    <dgm:cxn modelId="{0DA26D1E-81C6-4F6B-A45E-69BDD45C68CF}" type="presOf" srcId="{C3FA555A-E103-40F3-81A0-0A85E5E8C1FC}" destId="{17C7F103-958A-4EB5-945D-FD056AE9E9F9}" srcOrd="0" destOrd="0" presId="urn:microsoft.com/office/officeart/2005/8/layout/vProcess5"/>
    <dgm:cxn modelId="{6681DD2A-4D73-4B10-A842-2939DD375F87}" type="presOf" srcId="{93A7D64B-1298-488A-A140-79C4374660D5}" destId="{5A58C42B-D210-4918-B8B0-A3479F511DAB}" srcOrd="0" destOrd="0" presId="urn:microsoft.com/office/officeart/2005/8/layout/vProcess5"/>
    <dgm:cxn modelId="{254F0248-AE90-4E0C-9935-A70499F935B8}" type="presOf" srcId="{C3FA555A-E103-40F3-81A0-0A85E5E8C1FC}" destId="{E171EA13-4207-41FC-864D-C07DCAC3B1BA}" srcOrd="1" destOrd="0" presId="urn:microsoft.com/office/officeart/2005/8/layout/vProcess5"/>
    <dgm:cxn modelId="{84318569-5020-4620-8C21-F9F00EF0162E}" type="presOf" srcId="{A623DD83-0B47-4DFB-BE09-1C9C69189F17}" destId="{C0F07045-2D8E-42DE-B320-7A5B684EC37F}" srcOrd="0" destOrd="0" presId="urn:microsoft.com/office/officeart/2005/8/layout/vProcess5"/>
    <dgm:cxn modelId="{035DFE54-37FA-43DD-8CD6-5068D0149638}" srcId="{E3A24A01-6349-4587-BFE0-4790D482AEB1}" destId="{A623DD83-0B47-4DFB-BE09-1C9C69189F17}" srcOrd="2" destOrd="0" parTransId="{E425AE62-8A3B-4FC1-A90A-FFC2F5D51316}" sibTransId="{6490C6F0-06D4-4F36-88D9-30E810DF5BE0}"/>
    <dgm:cxn modelId="{E4871D58-4DAD-44DF-8861-CE4D5E55FF20}" srcId="{E3A24A01-6349-4587-BFE0-4790D482AEB1}" destId="{08EEF43F-D72F-4640-B2AE-E5140F3DB782}" srcOrd="1" destOrd="0" parTransId="{7B8D6C1A-4D77-4AFC-8A90-0CCC41EAAEF0}" sibTransId="{93A7D64B-1298-488A-A140-79C4374660D5}"/>
    <dgm:cxn modelId="{92F23D8D-2D96-4C3E-AF80-9325A5AFFDED}" type="presOf" srcId="{E3A24A01-6349-4587-BFE0-4790D482AEB1}" destId="{534E0759-48BA-4F6B-A3E8-21591B744504}" srcOrd="0" destOrd="0" presId="urn:microsoft.com/office/officeart/2005/8/layout/vProcess5"/>
    <dgm:cxn modelId="{9B08E0CA-4F96-4B36-A55F-6666B5AC0726}" srcId="{E3A24A01-6349-4587-BFE0-4790D482AEB1}" destId="{C3FA555A-E103-40F3-81A0-0A85E5E8C1FC}" srcOrd="0" destOrd="0" parTransId="{58F17C24-5659-48ED-BF83-4200F263AC75}" sibTransId="{8C214042-8927-4CB0-A349-C4DA33DFD6BE}"/>
    <dgm:cxn modelId="{AC315ED9-6E31-4C69-8F92-A32849470DFB}" type="presOf" srcId="{A623DD83-0B47-4DFB-BE09-1C9C69189F17}" destId="{1B48069F-ECB5-4E21-817F-34C26C465721}" srcOrd="1" destOrd="0" presId="urn:microsoft.com/office/officeart/2005/8/layout/vProcess5"/>
    <dgm:cxn modelId="{5767A6EB-1178-4FA1-935A-6051FA28ED9E}" type="presOf" srcId="{08EEF43F-D72F-4640-B2AE-E5140F3DB782}" destId="{0FA63AFB-67F9-429D-ADFC-52E9C6DA568C}" srcOrd="0" destOrd="0" presId="urn:microsoft.com/office/officeart/2005/8/layout/vProcess5"/>
    <dgm:cxn modelId="{DA3B59F5-769B-4374-8640-80ABDE55051A}" type="presOf" srcId="{8C214042-8927-4CB0-A349-C4DA33DFD6BE}" destId="{79816E62-D6D6-440A-B4CB-4A5740E7A6A8}" srcOrd="0" destOrd="0" presId="urn:microsoft.com/office/officeart/2005/8/layout/vProcess5"/>
    <dgm:cxn modelId="{1A14601D-7AFA-44CB-84EC-C9017366862F}" type="presParOf" srcId="{534E0759-48BA-4F6B-A3E8-21591B744504}" destId="{72DC5F2E-C387-4556-A46F-B0CFC01CD442}" srcOrd="0" destOrd="0" presId="urn:microsoft.com/office/officeart/2005/8/layout/vProcess5"/>
    <dgm:cxn modelId="{79EECD2D-811B-4CFA-92E4-FC687D8C3A23}" type="presParOf" srcId="{534E0759-48BA-4F6B-A3E8-21591B744504}" destId="{17C7F103-958A-4EB5-945D-FD056AE9E9F9}" srcOrd="1" destOrd="0" presId="urn:microsoft.com/office/officeart/2005/8/layout/vProcess5"/>
    <dgm:cxn modelId="{1E814A16-263D-4C14-974D-39F5ADB508AD}" type="presParOf" srcId="{534E0759-48BA-4F6B-A3E8-21591B744504}" destId="{0FA63AFB-67F9-429D-ADFC-52E9C6DA568C}" srcOrd="2" destOrd="0" presId="urn:microsoft.com/office/officeart/2005/8/layout/vProcess5"/>
    <dgm:cxn modelId="{6ED2136A-B1EB-4292-9701-18B3882B62B8}" type="presParOf" srcId="{534E0759-48BA-4F6B-A3E8-21591B744504}" destId="{C0F07045-2D8E-42DE-B320-7A5B684EC37F}" srcOrd="3" destOrd="0" presId="urn:microsoft.com/office/officeart/2005/8/layout/vProcess5"/>
    <dgm:cxn modelId="{3016FCEB-8D2A-435D-AAA2-D674E30265FE}" type="presParOf" srcId="{534E0759-48BA-4F6B-A3E8-21591B744504}" destId="{79816E62-D6D6-440A-B4CB-4A5740E7A6A8}" srcOrd="4" destOrd="0" presId="urn:microsoft.com/office/officeart/2005/8/layout/vProcess5"/>
    <dgm:cxn modelId="{E68C6AC6-D261-4350-85CD-A8BF45E3F761}" type="presParOf" srcId="{534E0759-48BA-4F6B-A3E8-21591B744504}" destId="{5A58C42B-D210-4918-B8B0-A3479F511DAB}" srcOrd="5" destOrd="0" presId="urn:microsoft.com/office/officeart/2005/8/layout/vProcess5"/>
    <dgm:cxn modelId="{25F5CDFE-D1C8-4F04-9292-025A6CC925C8}" type="presParOf" srcId="{534E0759-48BA-4F6B-A3E8-21591B744504}" destId="{E171EA13-4207-41FC-864D-C07DCAC3B1BA}" srcOrd="6" destOrd="0" presId="urn:microsoft.com/office/officeart/2005/8/layout/vProcess5"/>
    <dgm:cxn modelId="{0C8C420A-402F-4EE9-BE01-418B348A9A6A}" type="presParOf" srcId="{534E0759-48BA-4F6B-A3E8-21591B744504}" destId="{133C45CF-9BA9-4644-B33A-FAD2BAAAA809}" srcOrd="7" destOrd="0" presId="urn:microsoft.com/office/officeart/2005/8/layout/vProcess5"/>
    <dgm:cxn modelId="{C76A116C-A012-4BD4-A0CD-87FC1C04E00E}" type="presParOf" srcId="{534E0759-48BA-4F6B-A3E8-21591B744504}" destId="{1B48069F-ECB5-4E21-817F-34C26C46572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6B277E-DCF8-4067-8707-9142F039B9D2}"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GB"/>
        </a:p>
      </dgm:t>
    </dgm:pt>
    <dgm:pt modelId="{02015CFA-3B28-4DBF-91E5-9F1D17323A48}">
      <dgm:prSet custT="1"/>
      <dgm:spPr>
        <a:solidFill>
          <a:schemeClr val="bg1"/>
        </a:solidFill>
        <a:ln w="38100">
          <a:solidFill>
            <a:srgbClr val="00A9CE"/>
          </a:solidFill>
        </a:ln>
      </dgm:spPr>
      <dgm:t>
        <a:bodyPr/>
        <a:lstStyle/>
        <a:p>
          <a:pPr rtl="0"/>
          <a:r>
            <a:rPr lang="en-GB" sz="1400" dirty="0">
              <a:solidFill>
                <a:schemeClr val="tx1"/>
              </a:solidFill>
            </a:rPr>
            <a:t>Your candidate will submit their application documentation to your workforce lead </a:t>
          </a:r>
          <a:r>
            <a:rPr lang="en-GB" sz="1400" b="1" dirty="0">
              <a:solidFill>
                <a:schemeClr val="tx1"/>
              </a:solidFill>
            </a:rPr>
            <a:t>by </a:t>
          </a:r>
        </a:p>
        <a:p>
          <a:pPr rtl="0"/>
          <a:r>
            <a:rPr lang="en-GB" sz="1400" b="1" dirty="0">
              <a:solidFill>
                <a:schemeClr val="accent4"/>
              </a:solidFill>
            </a:rPr>
            <a:t>8</a:t>
          </a:r>
          <a:r>
            <a:rPr lang="en-GB" sz="1400" b="1" baseline="30000" dirty="0">
              <a:solidFill>
                <a:schemeClr val="accent4"/>
              </a:solidFill>
            </a:rPr>
            <a:t>th</a:t>
          </a:r>
          <a:r>
            <a:rPr lang="en-GB" sz="1400" b="1" dirty="0">
              <a:solidFill>
                <a:schemeClr val="accent4"/>
              </a:solidFill>
            </a:rPr>
            <a:t> December 2023</a:t>
          </a:r>
        </a:p>
      </dgm:t>
    </dgm:pt>
    <dgm:pt modelId="{68B23632-064F-4566-9C3D-2395D0664F32}" type="parTrans" cxnId="{30CCBF45-FF89-4CC9-9A39-51DB9BBFD4FD}">
      <dgm:prSet/>
      <dgm:spPr/>
      <dgm:t>
        <a:bodyPr/>
        <a:lstStyle/>
        <a:p>
          <a:endParaRPr lang="en-GB" sz="2000">
            <a:solidFill>
              <a:schemeClr val="tx1"/>
            </a:solidFill>
          </a:endParaRPr>
        </a:p>
      </dgm:t>
    </dgm:pt>
    <dgm:pt modelId="{82A08279-F6B5-4D06-ABA3-74CA85AE097C}" type="sibTrans" cxnId="{30CCBF45-FF89-4CC9-9A39-51DB9BBFD4FD}">
      <dgm:prSet>
        <dgm:style>
          <a:lnRef idx="1">
            <a:schemeClr val="accent4"/>
          </a:lnRef>
          <a:fillRef idx="0">
            <a:schemeClr val="accent4"/>
          </a:fillRef>
          <a:effectRef idx="0">
            <a:schemeClr val="accent4"/>
          </a:effectRef>
          <a:fontRef idx="minor">
            <a:schemeClr val="tx1"/>
          </a:fontRef>
        </dgm:style>
      </dgm:prSet>
      <dgm:spPr>
        <a:ln w="38100"/>
      </dgm:spPr>
      <dgm:t>
        <a:bodyPr/>
        <a:lstStyle/>
        <a:p>
          <a:endParaRPr lang="en-GB" sz="2000">
            <a:solidFill>
              <a:schemeClr val="tx1"/>
            </a:solidFill>
          </a:endParaRPr>
        </a:p>
      </dgm:t>
    </dgm:pt>
    <dgm:pt modelId="{D5DAA9FC-FC94-4AA7-9946-D908A91CFEF5}">
      <dgm:prSet custT="1"/>
      <dgm:spPr>
        <a:solidFill>
          <a:schemeClr val="bg1"/>
        </a:solidFill>
        <a:ln w="38100">
          <a:solidFill>
            <a:srgbClr val="00A9CE"/>
          </a:solidFill>
        </a:ln>
      </dgm:spPr>
      <dgm:t>
        <a:bodyPr/>
        <a:lstStyle/>
        <a:p>
          <a:pPr rtl="0"/>
          <a:r>
            <a:rPr lang="en-GB" sz="1400" dirty="0">
              <a:solidFill>
                <a:schemeClr val="tx1"/>
              </a:solidFill>
            </a:rPr>
            <a:t>On receipt of your candidate’s  documentation your workforce lead will check all documents are present and fully completed.</a:t>
          </a:r>
        </a:p>
      </dgm:t>
    </dgm:pt>
    <dgm:pt modelId="{F669C680-6FE3-4BAA-B98D-9CA97F29689C}" type="parTrans" cxnId="{CBE3F6E7-8FA4-4E1E-ACF1-7FB11F76843D}">
      <dgm:prSet/>
      <dgm:spPr/>
      <dgm:t>
        <a:bodyPr/>
        <a:lstStyle/>
        <a:p>
          <a:endParaRPr lang="en-GB" sz="2000">
            <a:solidFill>
              <a:schemeClr val="tx1"/>
            </a:solidFill>
          </a:endParaRPr>
        </a:p>
      </dgm:t>
    </dgm:pt>
    <dgm:pt modelId="{0989763E-3CCD-4ECC-BE5B-0B4C5A09AF70}" type="sibTrans" cxnId="{CBE3F6E7-8FA4-4E1E-ACF1-7FB11F76843D}">
      <dgm:prSet>
        <dgm:style>
          <a:lnRef idx="1">
            <a:schemeClr val="accent4"/>
          </a:lnRef>
          <a:fillRef idx="0">
            <a:schemeClr val="accent4"/>
          </a:fillRef>
          <a:effectRef idx="0">
            <a:schemeClr val="accent4"/>
          </a:effectRef>
          <a:fontRef idx="minor">
            <a:schemeClr val="tx1"/>
          </a:fontRef>
        </dgm:style>
      </dgm:prSet>
      <dgm:spPr>
        <a:ln w="38100"/>
      </dgm:spPr>
      <dgm:t>
        <a:bodyPr/>
        <a:lstStyle/>
        <a:p>
          <a:endParaRPr lang="en-GB" sz="2000">
            <a:solidFill>
              <a:schemeClr val="tx1"/>
            </a:solidFill>
          </a:endParaRPr>
        </a:p>
      </dgm:t>
    </dgm:pt>
    <dgm:pt modelId="{658FFEF4-9387-4093-97C2-23432A9D06B7}">
      <dgm:prSet custT="1"/>
      <dgm:spPr>
        <a:solidFill>
          <a:schemeClr val="bg1"/>
        </a:solidFill>
        <a:ln w="38100">
          <a:solidFill>
            <a:srgbClr val="00A9CE"/>
          </a:solidFill>
        </a:ln>
      </dgm:spPr>
      <dgm:t>
        <a:bodyPr/>
        <a:lstStyle/>
        <a:p>
          <a:pPr rtl="0"/>
          <a:r>
            <a:rPr lang="en-GB" sz="1400" dirty="0">
              <a:solidFill>
                <a:schemeClr val="tx1"/>
              </a:solidFill>
            </a:rPr>
            <a:t>Your workforce lead will then forward all documentation to the ADDS Project Team</a:t>
          </a:r>
        </a:p>
      </dgm:t>
    </dgm:pt>
    <dgm:pt modelId="{FE610A5B-2301-4246-A8AF-C5357879F2C1}" type="parTrans" cxnId="{88742B74-D342-4328-B6E1-B36009D1FC80}">
      <dgm:prSet/>
      <dgm:spPr/>
      <dgm:t>
        <a:bodyPr/>
        <a:lstStyle/>
        <a:p>
          <a:endParaRPr lang="en-GB" sz="2000">
            <a:solidFill>
              <a:schemeClr val="tx1"/>
            </a:solidFill>
          </a:endParaRPr>
        </a:p>
      </dgm:t>
    </dgm:pt>
    <dgm:pt modelId="{5C53513F-3AAF-4C02-83F2-51569AEBBBE6}" type="sibTrans" cxnId="{88742B74-D342-4328-B6E1-B36009D1FC80}">
      <dgm:prSet>
        <dgm:style>
          <a:lnRef idx="1">
            <a:schemeClr val="accent4"/>
          </a:lnRef>
          <a:fillRef idx="0">
            <a:schemeClr val="accent4"/>
          </a:fillRef>
          <a:effectRef idx="0">
            <a:schemeClr val="accent4"/>
          </a:effectRef>
          <a:fontRef idx="minor">
            <a:schemeClr val="tx1"/>
          </a:fontRef>
        </dgm:style>
      </dgm:prSet>
      <dgm:spPr>
        <a:ln w="38100"/>
      </dgm:spPr>
      <dgm:t>
        <a:bodyPr/>
        <a:lstStyle/>
        <a:p>
          <a:endParaRPr lang="en-GB" sz="2000">
            <a:solidFill>
              <a:schemeClr val="tx1"/>
            </a:solidFill>
          </a:endParaRPr>
        </a:p>
      </dgm:t>
    </dgm:pt>
    <dgm:pt modelId="{008EDEDD-0AE3-40AA-9DAB-443084371A09}">
      <dgm:prSet custT="1"/>
      <dgm:spPr>
        <a:solidFill>
          <a:schemeClr val="bg1"/>
        </a:solidFill>
        <a:ln w="38100">
          <a:solidFill>
            <a:srgbClr val="00A9CE"/>
          </a:solidFill>
        </a:ln>
      </dgm:spPr>
      <dgm:t>
        <a:bodyPr/>
        <a:lstStyle/>
        <a:p>
          <a:pPr rtl="0"/>
          <a:r>
            <a:rPr lang="en-GB" sz="1400" dirty="0">
              <a:solidFill>
                <a:schemeClr val="tx1"/>
              </a:solidFill>
            </a:rPr>
            <a:t>All candidates undergo a collective review by the workforce leads.   They will inform you and your candidates of their progression to the ADC</a:t>
          </a:r>
          <a:endParaRPr lang="en-GB" sz="1400" dirty="0">
            <a:solidFill>
              <a:schemeClr val="tx1"/>
            </a:solidFill>
            <a:highlight>
              <a:srgbClr val="FFFF00"/>
            </a:highlight>
          </a:endParaRPr>
        </a:p>
      </dgm:t>
    </dgm:pt>
    <dgm:pt modelId="{EC539C5C-5980-43BC-BA22-686BF5C32173}" type="parTrans" cxnId="{4AF8206D-267E-4FC9-80E1-C1BE05E0B9E8}">
      <dgm:prSet/>
      <dgm:spPr/>
      <dgm:t>
        <a:bodyPr/>
        <a:lstStyle/>
        <a:p>
          <a:endParaRPr lang="en-GB" sz="2000">
            <a:solidFill>
              <a:schemeClr val="tx1"/>
            </a:solidFill>
          </a:endParaRPr>
        </a:p>
      </dgm:t>
    </dgm:pt>
    <dgm:pt modelId="{7A81EC08-871D-46AE-AA47-C1768434E058}" type="sibTrans" cxnId="{4AF8206D-267E-4FC9-80E1-C1BE05E0B9E8}">
      <dgm:prSet/>
      <dgm:spPr/>
      <dgm:t>
        <a:bodyPr/>
        <a:lstStyle/>
        <a:p>
          <a:endParaRPr lang="en-GB" sz="2000">
            <a:solidFill>
              <a:schemeClr val="tx1"/>
            </a:solidFill>
          </a:endParaRPr>
        </a:p>
      </dgm:t>
    </dgm:pt>
    <dgm:pt modelId="{B1C449F5-6E78-478A-AD5C-07BF7F5C8F36}" type="pres">
      <dgm:prSet presAssocID="{336B277E-DCF8-4067-8707-9142F039B9D2}" presName="Name0" presStyleCnt="0">
        <dgm:presLayoutVars>
          <dgm:dir/>
          <dgm:resizeHandles val="exact"/>
        </dgm:presLayoutVars>
      </dgm:prSet>
      <dgm:spPr/>
    </dgm:pt>
    <dgm:pt modelId="{942871DE-1455-4EFF-B1B5-C0B829022D19}" type="pres">
      <dgm:prSet presAssocID="{02015CFA-3B28-4DBF-91E5-9F1D17323A48}" presName="node" presStyleLbl="node1" presStyleIdx="0" presStyleCnt="4">
        <dgm:presLayoutVars>
          <dgm:bulletEnabled val="1"/>
        </dgm:presLayoutVars>
      </dgm:prSet>
      <dgm:spPr/>
    </dgm:pt>
    <dgm:pt modelId="{1B96834A-60D5-4848-A2C5-0E182B13E43B}" type="pres">
      <dgm:prSet presAssocID="{82A08279-F6B5-4D06-ABA3-74CA85AE097C}" presName="sibTrans" presStyleLbl="sibTrans1D1" presStyleIdx="0" presStyleCnt="3"/>
      <dgm:spPr/>
    </dgm:pt>
    <dgm:pt modelId="{6D9EEE60-C729-4400-82B8-98238D6FDE72}" type="pres">
      <dgm:prSet presAssocID="{82A08279-F6B5-4D06-ABA3-74CA85AE097C}" presName="connectorText" presStyleLbl="sibTrans1D1" presStyleIdx="0" presStyleCnt="3"/>
      <dgm:spPr/>
    </dgm:pt>
    <dgm:pt modelId="{E60D607C-B1D0-40AA-B228-1029080362E3}" type="pres">
      <dgm:prSet presAssocID="{D5DAA9FC-FC94-4AA7-9946-D908A91CFEF5}" presName="node" presStyleLbl="node1" presStyleIdx="1" presStyleCnt="4">
        <dgm:presLayoutVars>
          <dgm:bulletEnabled val="1"/>
        </dgm:presLayoutVars>
      </dgm:prSet>
      <dgm:spPr/>
    </dgm:pt>
    <dgm:pt modelId="{F40A2F60-9F4B-4D64-AD6D-A4845CA8E6B6}" type="pres">
      <dgm:prSet presAssocID="{0989763E-3CCD-4ECC-BE5B-0B4C5A09AF70}" presName="sibTrans" presStyleLbl="sibTrans1D1" presStyleIdx="1" presStyleCnt="3"/>
      <dgm:spPr/>
    </dgm:pt>
    <dgm:pt modelId="{BE1FD40A-2831-48C3-BAEF-6A9E8D882824}" type="pres">
      <dgm:prSet presAssocID="{0989763E-3CCD-4ECC-BE5B-0B4C5A09AF70}" presName="connectorText" presStyleLbl="sibTrans1D1" presStyleIdx="1" presStyleCnt="3"/>
      <dgm:spPr/>
    </dgm:pt>
    <dgm:pt modelId="{737F8BEC-F5B7-4CD3-8791-A9A9E1F3573B}" type="pres">
      <dgm:prSet presAssocID="{658FFEF4-9387-4093-97C2-23432A9D06B7}" presName="node" presStyleLbl="node1" presStyleIdx="2" presStyleCnt="4">
        <dgm:presLayoutVars>
          <dgm:bulletEnabled val="1"/>
        </dgm:presLayoutVars>
      </dgm:prSet>
      <dgm:spPr/>
    </dgm:pt>
    <dgm:pt modelId="{54A89B22-E1B2-4A21-A1C5-2D5CEBA3B91F}" type="pres">
      <dgm:prSet presAssocID="{5C53513F-3AAF-4C02-83F2-51569AEBBBE6}" presName="sibTrans" presStyleLbl="sibTrans1D1" presStyleIdx="2" presStyleCnt="3"/>
      <dgm:spPr/>
    </dgm:pt>
    <dgm:pt modelId="{988F5F23-CE42-4489-8B05-B174E20F533F}" type="pres">
      <dgm:prSet presAssocID="{5C53513F-3AAF-4C02-83F2-51569AEBBBE6}" presName="connectorText" presStyleLbl="sibTrans1D1" presStyleIdx="2" presStyleCnt="3"/>
      <dgm:spPr/>
    </dgm:pt>
    <dgm:pt modelId="{E81BA02A-0733-411F-B13A-03F285621158}" type="pres">
      <dgm:prSet presAssocID="{008EDEDD-0AE3-40AA-9DAB-443084371A09}" presName="node" presStyleLbl="node1" presStyleIdx="3" presStyleCnt="4">
        <dgm:presLayoutVars>
          <dgm:bulletEnabled val="1"/>
        </dgm:presLayoutVars>
      </dgm:prSet>
      <dgm:spPr/>
    </dgm:pt>
  </dgm:ptLst>
  <dgm:cxnLst>
    <dgm:cxn modelId="{0F27DF17-36D8-49F5-850B-43865451AF13}" type="presOf" srcId="{5C53513F-3AAF-4C02-83F2-51569AEBBBE6}" destId="{54A89B22-E1B2-4A21-A1C5-2D5CEBA3B91F}" srcOrd="0" destOrd="0" presId="urn:microsoft.com/office/officeart/2005/8/layout/bProcess3"/>
    <dgm:cxn modelId="{6A191925-483B-4198-B919-6E39279BE043}" type="presOf" srcId="{658FFEF4-9387-4093-97C2-23432A9D06B7}" destId="{737F8BEC-F5B7-4CD3-8791-A9A9E1F3573B}" srcOrd="0" destOrd="0" presId="urn:microsoft.com/office/officeart/2005/8/layout/bProcess3"/>
    <dgm:cxn modelId="{B1491138-82CE-4197-AF0C-4B0070126862}" type="presOf" srcId="{02015CFA-3B28-4DBF-91E5-9F1D17323A48}" destId="{942871DE-1455-4EFF-B1B5-C0B829022D19}" srcOrd="0" destOrd="0" presId="urn:microsoft.com/office/officeart/2005/8/layout/bProcess3"/>
    <dgm:cxn modelId="{30CCBF45-FF89-4CC9-9A39-51DB9BBFD4FD}" srcId="{336B277E-DCF8-4067-8707-9142F039B9D2}" destId="{02015CFA-3B28-4DBF-91E5-9F1D17323A48}" srcOrd="0" destOrd="0" parTransId="{68B23632-064F-4566-9C3D-2395D0664F32}" sibTransId="{82A08279-F6B5-4D06-ABA3-74CA85AE097C}"/>
    <dgm:cxn modelId="{6F853A48-2B6C-4A6F-8A98-86B0789CACCA}" type="presOf" srcId="{0989763E-3CCD-4ECC-BE5B-0B4C5A09AF70}" destId="{F40A2F60-9F4B-4D64-AD6D-A4845CA8E6B6}" srcOrd="0" destOrd="0" presId="urn:microsoft.com/office/officeart/2005/8/layout/bProcess3"/>
    <dgm:cxn modelId="{4AF8206D-267E-4FC9-80E1-C1BE05E0B9E8}" srcId="{336B277E-DCF8-4067-8707-9142F039B9D2}" destId="{008EDEDD-0AE3-40AA-9DAB-443084371A09}" srcOrd="3" destOrd="0" parTransId="{EC539C5C-5980-43BC-BA22-686BF5C32173}" sibTransId="{7A81EC08-871D-46AE-AA47-C1768434E058}"/>
    <dgm:cxn modelId="{88742B74-D342-4328-B6E1-B36009D1FC80}" srcId="{336B277E-DCF8-4067-8707-9142F039B9D2}" destId="{658FFEF4-9387-4093-97C2-23432A9D06B7}" srcOrd="2" destOrd="0" parTransId="{FE610A5B-2301-4246-A8AF-C5357879F2C1}" sibTransId="{5C53513F-3AAF-4C02-83F2-51569AEBBBE6}"/>
    <dgm:cxn modelId="{E865FE90-B9B8-4FF2-8C6D-D3AFF03817A4}" type="presOf" srcId="{336B277E-DCF8-4067-8707-9142F039B9D2}" destId="{B1C449F5-6E78-478A-AD5C-07BF7F5C8F36}" srcOrd="0" destOrd="0" presId="urn:microsoft.com/office/officeart/2005/8/layout/bProcess3"/>
    <dgm:cxn modelId="{43D569A3-5400-4621-B0C1-8A73BF84D105}" type="presOf" srcId="{0989763E-3CCD-4ECC-BE5B-0B4C5A09AF70}" destId="{BE1FD40A-2831-48C3-BAEF-6A9E8D882824}" srcOrd="1" destOrd="0" presId="urn:microsoft.com/office/officeart/2005/8/layout/bProcess3"/>
    <dgm:cxn modelId="{9081E9A8-882C-4081-9F69-FADD2C4B68E7}" type="presOf" srcId="{82A08279-F6B5-4D06-ABA3-74CA85AE097C}" destId="{6D9EEE60-C729-4400-82B8-98238D6FDE72}" srcOrd="1" destOrd="0" presId="urn:microsoft.com/office/officeart/2005/8/layout/bProcess3"/>
    <dgm:cxn modelId="{6BF9DFBB-7F1E-49F9-A5CA-92ACD0262168}" type="presOf" srcId="{D5DAA9FC-FC94-4AA7-9946-D908A91CFEF5}" destId="{E60D607C-B1D0-40AA-B228-1029080362E3}" srcOrd="0" destOrd="0" presId="urn:microsoft.com/office/officeart/2005/8/layout/bProcess3"/>
    <dgm:cxn modelId="{5772E2C5-3723-44E3-B9CE-7F1FFF463D9F}" type="presOf" srcId="{82A08279-F6B5-4D06-ABA3-74CA85AE097C}" destId="{1B96834A-60D5-4848-A2C5-0E182B13E43B}" srcOrd="0" destOrd="0" presId="urn:microsoft.com/office/officeart/2005/8/layout/bProcess3"/>
    <dgm:cxn modelId="{F0D61ACC-ACD8-46D5-AD32-A07E177A46CC}" type="presOf" srcId="{5C53513F-3AAF-4C02-83F2-51569AEBBBE6}" destId="{988F5F23-CE42-4489-8B05-B174E20F533F}" srcOrd="1" destOrd="0" presId="urn:microsoft.com/office/officeart/2005/8/layout/bProcess3"/>
    <dgm:cxn modelId="{3EC46AD6-088B-4A1A-849F-5F55F2F07EC8}" type="presOf" srcId="{008EDEDD-0AE3-40AA-9DAB-443084371A09}" destId="{E81BA02A-0733-411F-B13A-03F285621158}" srcOrd="0" destOrd="0" presId="urn:microsoft.com/office/officeart/2005/8/layout/bProcess3"/>
    <dgm:cxn modelId="{CBE3F6E7-8FA4-4E1E-ACF1-7FB11F76843D}" srcId="{336B277E-DCF8-4067-8707-9142F039B9D2}" destId="{D5DAA9FC-FC94-4AA7-9946-D908A91CFEF5}" srcOrd="1" destOrd="0" parTransId="{F669C680-6FE3-4BAA-B98D-9CA97F29689C}" sibTransId="{0989763E-3CCD-4ECC-BE5B-0B4C5A09AF70}"/>
    <dgm:cxn modelId="{BB60856D-E7F8-4BF1-9ED1-A9A2515DE14B}" type="presParOf" srcId="{B1C449F5-6E78-478A-AD5C-07BF7F5C8F36}" destId="{942871DE-1455-4EFF-B1B5-C0B829022D19}" srcOrd="0" destOrd="0" presId="urn:microsoft.com/office/officeart/2005/8/layout/bProcess3"/>
    <dgm:cxn modelId="{B5AE3ABB-DFB9-4FF1-A05A-7AB7910C0416}" type="presParOf" srcId="{B1C449F5-6E78-478A-AD5C-07BF7F5C8F36}" destId="{1B96834A-60D5-4848-A2C5-0E182B13E43B}" srcOrd="1" destOrd="0" presId="urn:microsoft.com/office/officeart/2005/8/layout/bProcess3"/>
    <dgm:cxn modelId="{1A5BA82B-DD33-4425-9D49-38D4E13ED198}" type="presParOf" srcId="{1B96834A-60D5-4848-A2C5-0E182B13E43B}" destId="{6D9EEE60-C729-4400-82B8-98238D6FDE72}" srcOrd="0" destOrd="0" presId="urn:microsoft.com/office/officeart/2005/8/layout/bProcess3"/>
    <dgm:cxn modelId="{CE770E4A-41AC-4C46-B0D2-A8DA1DC7C2E6}" type="presParOf" srcId="{B1C449F5-6E78-478A-AD5C-07BF7F5C8F36}" destId="{E60D607C-B1D0-40AA-B228-1029080362E3}" srcOrd="2" destOrd="0" presId="urn:microsoft.com/office/officeart/2005/8/layout/bProcess3"/>
    <dgm:cxn modelId="{A4877E09-C238-49D3-9A8B-095FBB5FE32C}" type="presParOf" srcId="{B1C449F5-6E78-478A-AD5C-07BF7F5C8F36}" destId="{F40A2F60-9F4B-4D64-AD6D-A4845CA8E6B6}" srcOrd="3" destOrd="0" presId="urn:microsoft.com/office/officeart/2005/8/layout/bProcess3"/>
    <dgm:cxn modelId="{10B61405-D79C-426C-9400-FA1478992DF8}" type="presParOf" srcId="{F40A2F60-9F4B-4D64-AD6D-A4845CA8E6B6}" destId="{BE1FD40A-2831-48C3-BAEF-6A9E8D882824}" srcOrd="0" destOrd="0" presId="urn:microsoft.com/office/officeart/2005/8/layout/bProcess3"/>
    <dgm:cxn modelId="{6280751B-DA97-4D05-8B90-F284EF8A5426}" type="presParOf" srcId="{B1C449F5-6E78-478A-AD5C-07BF7F5C8F36}" destId="{737F8BEC-F5B7-4CD3-8791-A9A9E1F3573B}" srcOrd="4" destOrd="0" presId="urn:microsoft.com/office/officeart/2005/8/layout/bProcess3"/>
    <dgm:cxn modelId="{AB1A9E31-2D5E-4BDC-95F7-3AFEFCC268B6}" type="presParOf" srcId="{B1C449F5-6E78-478A-AD5C-07BF7F5C8F36}" destId="{54A89B22-E1B2-4A21-A1C5-2D5CEBA3B91F}" srcOrd="5" destOrd="0" presId="urn:microsoft.com/office/officeart/2005/8/layout/bProcess3"/>
    <dgm:cxn modelId="{36729E34-F59B-4D66-93C8-FA8C58B5EF68}" type="presParOf" srcId="{54A89B22-E1B2-4A21-A1C5-2D5CEBA3B91F}" destId="{988F5F23-CE42-4489-8B05-B174E20F533F}" srcOrd="0" destOrd="0" presId="urn:microsoft.com/office/officeart/2005/8/layout/bProcess3"/>
    <dgm:cxn modelId="{B4876D7F-070D-4532-B1E9-D0B5CB56E98E}" type="presParOf" srcId="{B1C449F5-6E78-478A-AD5C-07BF7F5C8F36}" destId="{E81BA02A-0733-411F-B13A-03F285621158}"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1D2AE-A734-4D86-84F7-F341DBF0BF8B}">
      <dsp:nvSpPr>
        <dsp:cNvPr id="0" name=""/>
        <dsp:cNvSpPr/>
      </dsp:nvSpPr>
      <dsp:spPr>
        <a:xfrm>
          <a:off x="27856" y="22719"/>
          <a:ext cx="7873626" cy="978880"/>
        </a:xfrm>
        <a:prstGeom prst="roundRect">
          <a:avLst>
            <a:gd name="adj" fmla="val 10000"/>
          </a:avLst>
        </a:prstGeom>
        <a:solidFill>
          <a:schemeClr val="bg1"/>
        </a:solidFill>
        <a:ln w="10795" cap="flat" cmpd="sng" algn="ctr">
          <a:solidFill>
            <a:srgbClr val="ED8B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tx1"/>
              </a:solidFill>
              <a:latin typeface="+mn-lt"/>
            </a:rPr>
            <a:t>Are you, ambitious, motivated and ready now to commit to your development and your career progression?</a:t>
          </a:r>
        </a:p>
      </dsp:txBody>
      <dsp:txXfrm>
        <a:off x="56526" y="51389"/>
        <a:ext cx="6425988" cy="921540"/>
      </dsp:txXfrm>
    </dsp:sp>
    <dsp:sp modelId="{9907835D-605E-44B8-8B92-EB0DF6ED9875}">
      <dsp:nvSpPr>
        <dsp:cNvPr id="0" name=""/>
        <dsp:cNvSpPr/>
      </dsp:nvSpPr>
      <dsp:spPr>
        <a:xfrm>
          <a:off x="252790" y="1132074"/>
          <a:ext cx="7648694" cy="978880"/>
        </a:xfrm>
        <a:prstGeom prst="roundRect">
          <a:avLst>
            <a:gd name="adj" fmla="val 10000"/>
          </a:avLst>
        </a:prstGeom>
        <a:solidFill>
          <a:schemeClr val="bg1"/>
        </a:solidFill>
        <a:ln w="10795" cap="flat" cmpd="sng" algn="ctr">
          <a:solidFill>
            <a:srgbClr val="ED8B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tx1"/>
              </a:solidFill>
              <a:latin typeface="+mn-lt"/>
            </a:rPr>
            <a:t>Working </a:t>
          </a:r>
          <a:r>
            <a:rPr lang="en-GB" sz="1800" b="0" kern="1200" dirty="0">
              <a:solidFill>
                <a:schemeClr val="tx1"/>
              </a:solidFill>
              <a:latin typeface="+mn-lt"/>
            </a:rPr>
            <a:t>one level </a:t>
          </a:r>
          <a:r>
            <a:rPr lang="en-GB" sz="1800" kern="1200" dirty="0">
              <a:solidFill>
                <a:schemeClr val="tx1"/>
              </a:solidFill>
              <a:latin typeface="+mn-lt"/>
            </a:rPr>
            <a:t>below Board, Band 8C and above or an equivalent level </a:t>
          </a:r>
          <a:r>
            <a:rPr lang="en-GB" sz="1800" b="1" kern="1200" dirty="0">
              <a:solidFill>
                <a:schemeClr val="tx1"/>
              </a:solidFill>
              <a:latin typeface="+mn-lt"/>
            </a:rPr>
            <a:t>and </a:t>
          </a:r>
          <a:r>
            <a:rPr lang="en-GB" sz="1800" b="0" kern="1200" dirty="0">
              <a:solidFill>
                <a:schemeClr val="tx1"/>
              </a:solidFill>
              <a:latin typeface="+mn-lt"/>
            </a:rPr>
            <a:t>ha</a:t>
          </a:r>
          <a:r>
            <a:rPr lang="en-GB" sz="1800" kern="1200" dirty="0">
              <a:solidFill>
                <a:schemeClr val="tx1"/>
              </a:solidFill>
              <a:latin typeface="+mn-lt"/>
            </a:rPr>
            <a:t>ve the potential to become a senior system leader  within 9-24 months? </a:t>
          </a:r>
        </a:p>
      </dsp:txBody>
      <dsp:txXfrm>
        <a:off x="281460" y="1160744"/>
        <a:ext cx="6248425" cy="921540"/>
      </dsp:txXfrm>
    </dsp:sp>
    <dsp:sp modelId="{D45DDA83-6727-4FF9-A55B-75B2BE931CE0}">
      <dsp:nvSpPr>
        <dsp:cNvPr id="0" name=""/>
        <dsp:cNvSpPr/>
      </dsp:nvSpPr>
      <dsp:spPr>
        <a:xfrm>
          <a:off x="477755" y="2182959"/>
          <a:ext cx="7423699" cy="978880"/>
        </a:xfrm>
        <a:prstGeom prst="roundRect">
          <a:avLst>
            <a:gd name="adj" fmla="val 10000"/>
          </a:avLst>
        </a:prstGeom>
        <a:solidFill>
          <a:schemeClr val="bg1"/>
        </a:solidFill>
        <a:ln w="10795" cap="flat" cmpd="sng" algn="ctr">
          <a:solidFill>
            <a:srgbClr val="ED8B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tx1"/>
              </a:solidFill>
              <a:latin typeface="+mn-lt"/>
            </a:rPr>
            <a:t>Ready to commit to the opportunities ADDS has to offer in order to achieve your aspirations?</a:t>
          </a:r>
        </a:p>
      </dsp:txBody>
      <dsp:txXfrm>
        <a:off x="506425" y="2211629"/>
        <a:ext cx="6062934" cy="921540"/>
      </dsp:txXfrm>
    </dsp:sp>
    <dsp:sp modelId="{A8FB8F82-3C27-4D9B-A992-56C874545B97}">
      <dsp:nvSpPr>
        <dsp:cNvPr id="0" name=""/>
        <dsp:cNvSpPr/>
      </dsp:nvSpPr>
      <dsp:spPr>
        <a:xfrm>
          <a:off x="645558" y="3267910"/>
          <a:ext cx="7255899" cy="978880"/>
        </a:xfrm>
        <a:prstGeom prst="roundRect">
          <a:avLst>
            <a:gd name="adj" fmla="val 10000"/>
          </a:avLst>
        </a:prstGeom>
        <a:solidFill>
          <a:schemeClr val="bg1"/>
        </a:solidFill>
        <a:ln w="10795" cap="flat" cmpd="sng" algn="ctr">
          <a:solidFill>
            <a:srgbClr val="ED8B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tx1"/>
              </a:solidFill>
              <a:latin typeface="+mn-lt"/>
            </a:rPr>
            <a:t>Next steps are to discuss your career aspirations and development with your line manager.</a:t>
          </a:r>
          <a:endParaRPr lang="en-GB" sz="1800" kern="1200" dirty="0">
            <a:latin typeface="+mn-lt"/>
          </a:endParaRPr>
        </a:p>
      </dsp:txBody>
      <dsp:txXfrm>
        <a:off x="674228" y="3296580"/>
        <a:ext cx="5924596" cy="921540"/>
      </dsp:txXfrm>
    </dsp:sp>
    <dsp:sp modelId="{93549E77-290D-4390-8668-99EDDCB8760E}">
      <dsp:nvSpPr>
        <dsp:cNvPr id="0" name=""/>
        <dsp:cNvSpPr/>
      </dsp:nvSpPr>
      <dsp:spPr>
        <a:xfrm>
          <a:off x="773002" y="4351206"/>
          <a:ext cx="7128456" cy="978880"/>
        </a:xfrm>
        <a:prstGeom prst="roundRect">
          <a:avLst>
            <a:gd name="adj" fmla="val 10000"/>
          </a:avLst>
        </a:prstGeom>
        <a:solidFill>
          <a:schemeClr val="bg1"/>
        </a:solidFill>
        <a:ln w="10795" cap="flat" cmpd="sng" algn="ctr">
          <a:solidFill>
            <a:srgbClr val="ED8B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tx1"/>
              </a:solidFill>
              <a:latin typeface="+mn-lt"/>
            </a:rPr>
            <a:t>Discuss feedback from your </a:t>
          </a:r>
          <a:r>
            <a:rPr lang="en-GB" sz="1800" kern="1200" dirty="0">
              <a:solidFill>
                <a:schemeClr val="tx1">
                  <a:lumMod val="95000"/>
                  <a:lumOff val="5000"/>
                </a:schemeClr>
              </a:solidFill>
              <a:latin typeface="+mn-lt"/>
              <a:ea typeface="+mn-ea"/>
              <a:cs typeface="+mn-cs"/>
            </a:rPr>
            <a:t>organisation's</a:t>
          </a:r>
          <a:r>
            <a:rPr lang="en-GB" sz="1800" b="0" kern="1200" dirty="0">
              <a:solidFill>
                <a:schemeClr val="tx1">
                  <a:lumMod val="95000"/>
                  <a:lumOff val="5000"/>
                </a:schemeClr>
              </a:solidFill>
              <a:latin typeface="+mn-lt"/>
              <a:ea typeface="+mn-ea"/>
              <a:cs typeface="+mn-cs"/>
            </a:rPr>
            <a:t> talent mapping process and if nominated, progression with your </a:t>
          </a:r>
          <a:r>
            <a:rPr lang="en-GB" sz="1800" kern="1200" dirty="0">
              <a:solidFill>
                <a:schemeClr val="tx1">
                  <a:lumMod val="95000"/>
                  <a:lumOff val="5000"/>
                </a:schemeClr>
              </a:solidFill>
              <a:latin typeface="+mn-lt"/>
              <a:ea typeface="+mn-ea"/>
              <a:cs typeface="+mn-cs"/>
            </a:rPr>
            <a:t>CEO sponsorship for ADDS.</a:t>
          </a:r>
          <a:endParaRPr lang="en-GB" sz="1800" kern="1200" dirty="0">
            <a:solidFill>
              <a:schemeClr val="tx1">
                <a:lumMod val="95000"/>
                <a:lumOff val="5000"/>
              </a:schemeClr>
            </a:solidFill>
            <a:latin typeface="+mn-lt"/>
          </a:endParaRPr>
        </a:p>
      </dsp:txBody>
      <dsp:txXfrm>
        <a:off x="801672" y="4379876"/>
        <a:ext cx="5819529" cy="921540"/>
      </dsp:txXfrm>
    </dsp:sp>
    <dsp:sp modelId="{509077D0-2855-4F59-9E78-9A8DCC4C36F8}">
      <dsp:nvSpPr>
        <dsp:cNvPr id="0" name=""/>
        <dsp:cNvSpPr/>
      </dsp:nvSpPr>
      <dsp:spPr>
        <a:xfrm>
          <a:off x="6173274" y="715126"/>
          <a:ext cx="636272" cy="636272"/>
        </a:xfrm>
        <a:prstGeom prst="downArrow">
          <a:avLst>
            <a:gd name="adj1" fmla="val 55000"/>
            <a:gd name="adj2" fmla="val 45000"/>
          </a:avLst>
        </a:prstGeom>
        <a:solidFill>
          <a:schemeClr val="bg1">
            <a:alpha val="90000"/>
          </a:schemeClr>
        </a:solidFill>
        <a:ln w="10795" cap="flat" cmpd="sng" algn="ctr">
          <a:solidFill>
            <a:srgbClr val="ED8B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mn-lt"/>
          </a:endParaRPr>
        </a:p>
      </dsp:txBody>
      <dsp:txXfrm>
        <a:off x="6316435" y="715126"/>
        <a:ext cx="349950" cy="478795"/>
      </dsp:txXfrm>
    </dsp:sp>
    <dsp:sp modelId="{CA2ECDE5-18CF-4278-9A4D-9D278B269A05}">
      <dsp:nvSpPr>
        <dsp:cNvPr id="0" name=""/>
        <dsp:cNvSpPr/>
      </dsp:nvSpPr>
      <dsp:spPr>
        <a:xfrm>
          <a:off x="6401095" y="1829962"/>
          <a:ext cx="636272" cy="636272"/>
        </a:xfrm>
        <a:prstGeom prst="downArrow">
          <a:avLst>
            <a:gd name="adj1" fmla="val 55000"/>
            <a:gd name="adj2" fmla="val 45000"/>
          </a:avLst>
        </a:prstGeom>
        <a:solidFill>
          <a:schemeClr val="bg1">
            <a:alpha val="90000"/>
          </a:schemeClr>
        </a:solidFill>
        <a:ln w="10795" cap="flat" cmpd="sng" algn="ctr">
          <a:solidFill>
            <a:srgbClr val="ED8B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mn-lt"/>
          </a:endParaRPr>
        </a:p>
      </dsp:txBody>
      <dsp:txXfrm>
        <a:off x="6544256" y="1829962"/>
        <a:ext cx="349950" cy="478795"/>
      </dsp:txXfrm>
    </dsp:sp>
    <dsp:sp modelId="{B655D789-4AF6-420F-9C7A-9F7196BC4BEB}">
      <dsp:nvSpPr>
        <dsp:cNvPr id="0" name=""/>
        <dsp:cNvSpPr/>
      </dsp:nvSpPr>
      <dsp:spPr>
        <a:xfrm>
          <a:off x="6797725" y="2928483"/>
          <a:ext cx="636272" cy="636272"/>
        </a:xfrm>
        <a:prstGeom prst="downArrow">
          <a:avLst>
            <a:gd name="adj1" fmla="val 55000"/>
            <a:gd name="adj2" fmla="val 45000"/>
          </a:avLst>
        </a:prstGeom>
        <a:solidFill>
          <a:schemeClr val="bg1">
            <a:alpha val="90000"/>
          </a:schemeClr>
        </a:solidFill>
        <a:ln w="10795" cap="flat" cmpd="sng" algn="ctr">
          <a:solidFill>
            <a:srgbClr val="ED8B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mn-lt"/>
          </a:endParaRPr>
        </a:p>
      </dsp:txBody>
      <dsp:txXfrm>
        <a:off x="6940886" y="2928483"/>
        <a:ext cx="349950" cy="478795"/>
      </dsp:txXfrm>
    </dsp:sp>
    <dsp:sp modelId="{150BDBC5-AE28-4787-A5AF-6B1311313BA9}">
      <dsp:nvSpPr>
        <dsp:cNvPr id="0" name=""/>
        <dsp:cNvSpPr/>
      </dsp:nvSpPr>
      <dsp:spPr>
        <a:xfrm>
          <a:off x="7109375" y="4055169"/>
          <a:ext cx="636272" cy="636272"/>
        </a:xfrm>
        <a:prstGeom prst="downArrow">
          <a:avLst>
            <a:gd name="adj1" fmla="val 55000"/>
            <a:gd name="adj2" fmla="val 45000"/>
          </a:avLst>
        </a:prstGeom>
        <a:solidFill>
          <a:schemeClr val="bg1">
            <a:alpha val="90000"/>
          </a:schemeClr>
        </a:solidFill>
        <a:ln w="10795" cap="flat" cmpd="sng" algn="ctr">
          <a:solidFill>
            <a:srgbClr val="ED8B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latin typeface="+mn-lt"/>
          </a:endParaRPr>
        </a:p>
      </dsp:txBody>
      <dsp:txXfrm>
        <a:off x="7252536" y="4055169"/>
        <a:ext cx="349950" cy="478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7F103-958A-4EB5-945D-FD056AE9E9F9}">
      <dsp:nvSpPr>
        <dsp:cNvPr id="0" name=""/>
        <dsp:cNvSpPr/>
      </dsp:nvSpPr>
      <dsp:spPr>
        <a:xfrm>
          <a:off x="0" y="0"/>
          <a:ext cx="6105394" cy="1181132"/>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Your individual development pathway will be discussed and agreed at the  assessment and development centre</a:t>
          </a:r>
        </a:p>
      </dsp:txBody>
      <dsp:txXfrm>
        <a:off x="34594" y="34594"/>
        <a:ext cx="4830860" cy="1111944"/>
      </dsp:txXfrm>
    </dsp:sp>
    <dsp:sp modelId="{0FA63AFB-67F9-429D-ADFC-52E9C6DA568C}">
      <dsp:nvSpPr>
        <dsp:cNvPr id="0" name=""/>
        <dsp:cNvSpPr/>
      </dsp:nvSpPr>
      <dsp:spPr>
        <a:xfrm>
          <a:off x="538711" y="1377987"/>
          <a:ext cx="6105394" cy="1181132"/>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Your recommended development pathway will be discussed with you in your 1 to 1 feedback and career conversation with your lead assessor</a:t>
          </a:r>
        </a:p>
      </dsp:txBody>
      <dsp:txXfrm>
        <a:off x="573305" y="1412581"/>
        <a:ext cx="4729759" cy="1111944"/>
      </dsp:txXfrm>
    </dsp:sp>
    <dsp:sp modelId="{C0F07045-2D8E-42DE-B320-7A5B684EC37F}">
      <dsp:nvSpPr>
        <dsp:cNvPr id="0" name=""/>
        <dsp:cNvSpPr/>
      </dsp:nvSpPr>
      <dsp:spPr>
        <a:xfrm>
          <a:off x="1077422" y="2755975"/>
          <a:ext cx="6105394" cy="1181132"/>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You will receive support from your organisation to undertake your recommended development pathway</a:t>
          </a:r>
          <a:endParaRPr lang="en-GB" sz="1400" i="1" kern="1200" dirty="0"/>
        </a:p>
      </dsp:txBody>
      <dsp:txXfrm>
        <a:off x="1112016" y="2790569"/>
        <a:ext cx="4729759" cy="1111944"/>
      </dsp:txXfrm>
    </dsp:sp>
    <dsp:sp modelId="{79816E62-D6D6-440A-B4CB-4A5740E7A6A8}">
      <dsp:nvSpPr>
        <dsp:cNvPr id="0" name=""/>
        <dsp:cNvSpPr/>
      </dsp:nvSpPr>
      <dsp:spPr>
        <a:xfrm>
          <a:off x="5337658" y="895692"/>
          <a:ext cx="767736" cy="767736"/>
        </a:xfrm>
        <a:prstGeom prst="downArrow">
          <a:avLst>
            <a:gd name="adj1" fmla="val 55000"/>
            <a:gd name="adj2" fmla="val 45000"/>
          </a:avLst>
        </a:prstGeom>
        <a:solidFill>
          <a:schemeClr val="lt1">
            <a:alpha val="90000"/>
            <a:tint val="40000"/>
            <a:hueOff val="0"/>
            <a:satOff val="0"/>
            <a:lumOff val="0"/>
            <a:alphaOff val="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solidFill>
              <a:schemeClr val="tx2">
                <a:lumMod val="50000"/>
              </a:schemeClr>
            </a:solidFill>
          </a:endParaRPr>
        </a:p>
      </dsp:txBody>
      <dsp:txXfrm>
        <a:off x="5510399" y="895692"/>
        <a:ext cx="422254" cy="577721"/>
      </dsp:txXfrm>
    </dsp:sp>
    <dsp:sp modelId="{5A58C42B-D210-4918-B8B0-A3479F511DAB}">
      <dsp:nvSpPr>
        <dsp:cNvPr id="0" name=""/>
        <dsp:cNvSpPr/>
      </dsp:nvSpPr>
      <dsp:spPr>
        <a:xfrm>
          <a:off x="5876369" y="2265805"/>
          <a:ext cx="767736" cy="767736"/>
        </a:xfrm>
        <a:prstGeom prst="downArrow">
          <a:avLst>
            <a:gd name="adj1" fmla="val 55000"/>
            <a:gd name="adj2" fmla="val 45000"/>
          </a:avLst>
        </a:prstGeom>
        <a:solidFill>
          <a:schemeClr val="lt1">
            <a:alpha val="90000"/>
            <a:tint val="40000"/>
            <a:hueOff val="0"/>
            <a:satOff val="0"/>
            <a:lumOff val="0"/>
            <a:alphaOff val="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solidFill>
              <a:schemeClr val="tx2">
                <a:lumMod val="50000"/>
              </a:schemeClr>
            </a:solidFill>
          </a:endParaRPr>
        </a:p>
      </dsp:txBody>
      <dsp:txXfrm>
        <a:off x="6049110" y="2265805"/>
        <a:ext cx="422254" cy="577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6834A-60D5-4848-A2C5-0E182B13E43B}">
      <dsp:nvSpPr>
        <dsp:cNvPr id="0" name=""/>
        <dsp:cNvSpPr/>
      </dsp:nvSpPr>
      <dsp:spPr>
        <a:xfrm>
          <a:off x="3477342" y="1030566"/>
          <a:ext cx="769228" cy="91440"/>
        </a:xfrm>
        <a:custGeom>
          <a:avLst/>
          <a:gdLst/>
          <a:ahLst/>
          <a:cxnLst/>
          <a:rect l="0" t="0" r="0" b="0"/>
          <a:pathLst>
            <a:path>
              <a:moveTo>
                <a:pt x="0" y="45720"/>
              </a:moveTo>
              <a:lnTo>
                <a:pt x="769228" y="45720"/>
              </a:lnTo>
            </a:path>
          </a:pathLst>
        </a:custGeom>
        <a:noFill/>
        <a:ln w="38100" cap="flat" cmpd="sng" algn="ctr">
          <a:solidFill>
            <a:schemeClr val="accent4"/>
          </a:solidFill>
          <a:prstDash val="solid"/>
          <a:tailEnd type="arrow"/>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841960" y="1072287"/>
        <a:ext cx="39991" cy="7998"/>
      </dsp:txXfrm>
    </dsp:sp>
    <dsp:sp modelId="{942871DE-1455-4EFF-B1B5-C0B829022D19}">
      <dsp:nvSpPr>
        <dsp:cNvPr id="0" name=""/>
        <dsp:cNvSpPr/>
      </dsp:nvSpPr>
      <dsp:spPr>
        <a:xfrm>
          <a:off x="1628" y="33032"/>
          <a:ext cx="3477513" cy="2086508"/>
        </a:xfrm>
        <a:prstGeom prst="rect">
          <a:avLst/>
        </a:prstGeom>
        <a:solidFill>
          <a:schemeClr val="bg1"/>
        </a:solidFill>
        <a:ln w="38100" cap="flat" cmpd="sng" algn="ctr">
          <a:solidFill>
            <a:srgbClr val="00A9C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tx1"/>
              </a:solidFill>
            </a:rPr>
            <a:t>Your candidate will submit their application documentation to your workforce lead </a:t>
          </a:r>
          <a:r>
            <a:rPr lang="en-GB" sz="1400" b="1" kern="1200" dirty="0">
              <a:solidFill>
                <a:schemeClr val="tx1"/>
              </a:solidFill>
            </a:rPr>
            <a:t>by </a:t>
          </a:r>
        </a:p>
        <a:p>
          <a:pPr marL="0" lvl="0" indent="0" algn="ctr" defTabSz="622300" rtl="0">
            <a:lnSpc>
              <a:spcPct val="90000"/>
            </a:lnSpc>
            <a:spcBef>
              <a:spcPct val="0"/>
            </a:spcBef>
            <a:spcAft>
              <a:spcPct val="35000"/>
            </a:spcAft>
            <a:buNone/>
          </a:pPr>
          <a:r>
            <a:rPr lang="en-GB" sz="1400" b="1" kern="1200" dirty="0">
              <a:solidFill>
                <a:schemeClr val="accent4"/>
              </a:solidFill>
            </a:rPr>
            <a:t>8</a:t>
          </a:r>
          <a:r>
            <a:rPr lang="en-GB" sz="1400" b="1" kern="1200" baseline="30000" dirty="0">
              <a:solidFill>
                <a:schemeClr val="accent4"/>
              </a:solidFill>
            </a:rPr>
            <a:t>th</a:t>
          </a:r>
          <a:r>
            <a:rPr lang="en-GB" sz="1400" b="1" kern="1200" dirty="0">
              <a:solidFill>
                <a:schemeClr val="accent4"/>
              </a:solidFill>
            </a:rPr>
            <a:t> December 2023</a:t>
          </a:r>
        </a:p>
      </dsp:txBody>
      <dsp:txXfrm>
        <a:off x="1628" y="33032"/>
        <a:ext cx="3477513" cy="2086508"/>
      </dsp:txXfrm>
    </dsp:sp>
    <dsp:sp modelId="{F40A2F60-9F4B-4D64-AD6D-A4845CA8E6B6}">
      <dsp:nvSpPr>
        <dsp:cNvPr id="0" name=""/>
        <dsp:cNvSpPr/>
      </dsp:nvSpPr>
      <dsp:spPr>
        <a:xfrm>
          <a:off x="1740385" y="2117740"/>
          <a:ext cx="4277341" cy="769228"/>
        </a:xfrm>
        <a:custGeom>
          <a:avLst/>
          <a:gdLst/>
          <a:ahLst/>
          <a:cxnLst/>
          <a:rect l="0" t="0" r="0" b="0"/>
          <a:pathLst>
            <a:path>
              <a:moveTo>
                <a:pt x="4277341" y="0"/>
              </a:moveTo>
              <a:lnTo>
                <a:pt x="4277341" y="401714"/>
              </a:lnTo>
              <a:lnTo>
                <a:pt x="0" y="401714"/>
              </a:lnTo>
              <a:lnTo>
                <a:pt x="0" y="769228"/>
              </a:lnTo>
            </a:path>
          </a:pathLst>
        </a:custGeom>
        <a:noFill/>
        <a:ln w="38100" cap="flat" cmpd="sng" algn="ctr">
          <a:solidFill>
            <a:schemeClr val="accent4"/>
          </a:solidFill>
          <a:prstDash val="solid"/>
          <a:tailEnd type="arrow"/>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770269" y="2498355"/>
        <a:ext cx="217573" cy="7998"/>
      </dsp:txXfrm>
    </dsp:sp>
    <dsp:sp modelId="{E60D607C-B1D0-40AA-B228-1029080362E3}">
      <dsp:nvSpPr>
        <dsp:cNvPr id="0" name=""/>
        <dsp:cNvSpPr/>
      </dsp:nvSpPr>
      <dsp:spPr>
        <a:xfrm>
          <a:off x="4278970" y="33032"/>
          <a:ext cx="3477513" cy="2086508"/>
        </a:xfrm>
        <a:prstGeom prst="rect">
          <a:avLst/>
        </a:prstGeom>
        <a:solidFill>
          <a:schemeClr val="bg1"/>
        </a:solidFill>
        <a:ln w="38100" cap="flat" cmpd="sng" algn="ctr">
          <a:solidFill>
            <a:srgbClr val="00A9C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tx1"/>
              </a:solidFill>
            </a:rPr>
            <a:t>On receipt of your candidate’s  documentation your workforce lead will check all documents are present and fully completed.</a:t>
          </a:r>
        </a:p>
      </dsp:txBody>
      <dsp:txXfrm>
        <a:off x="4278970" y="33032"/>
        <a:ext cx="3477513" cy="2086508"/>
      </dsp:txXfrm>
    </dsp:sp>
    <dsp:sp modelId="{54A89B22-E1B2-4A21-A1C5-2D5CEBA3B91F}">
      <dsp:nvSpPr>
        <dsp:cNvPr id="0" name=""/>
        <dsp:cNvSpPr/>
      </dsp:nvSpPr>
      <dsp:spPr>
        <a:xfrm>
          <a:off x="3477342" y="3916902"/>
          <a:ext cx="769228" cy="91440"/>
        </a:xfrm>
        <a:custGeom>
          <a:avLst/>
          <a:gdLst/>
          <a:ahLst/>
          <a:cxnLst/>
          <a:rect l="0" t="0" r="0" b="0"/>
          <a:pathLst>
            <a:path>
              <a:moveTo>
                <a:pt x="0" y="45720"/>
              </a:moveTo>
              <a:lnTo>
                <a:pt x="769228" y="45720"/>
              </a:lnTo>
            </a:path>
          </a:pathLst>
        </a:custGeom>
        <a:noFill/>
        <a:ln w="38100" cap="flat" cmpd="sng" algn="ctr">
          <a:solidFill>
            <a:schemeClr val="accent4"/>
          </a:solidFill>
          <a:prstDash val="solid"/>
          <a:tailEnd type="arrow"/>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841960" y="3958623"/>
        <a:ext cx="39991" cy="7998"/>
      </dsp:txXfrm>
    </dsp:sp>
    <dsp:sp modelId="{737F8BEC-F5B7-4CD3-8791-A9A9E1F3573B}">
      <dsp:nvSpPr>
        <dsp:cNvPr id="0" name=""/>
        <dsp:cNvSpPr/>
      </dsp:nvSpPr>
      <dsp:spPr>
        <a:xfrm>
          <a:off x="1628" y="2919368"/>
          <a:ext cx="3477513" cy="2086508"/>
        </a:xfrm>
        <a:prstGeom prst="rect">
          <a:avLst/>
        </a:prstGeom>
        <a:solidFill>
          <a:schemeClr val="bg1"/>
        </a:solidFill>
        <a:ln w="38100" cap="flat" cmpd="sng" algn="ctr">
          <a:solidFill>
            <a:srgbClr val="00A9C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tx1"/>
              </a:solidFill>
            </a:rPr>
            <a:t>Your workforce lead will then forward all documentation to the ADDS Project Team</a:t>
          </a:r>
        </a:p>
      </dsp:txBody>
      <dsp:txXfrm>
        <a:off x="1628" y="2919368"/>
        <a:ext cx="3477513" cy="2086508"/>
      </dsp:txXfrm>
    </dsp:sp>
    <dsp:sp modelId="{E81BA02A-0733-411F-B13A-03F285621158}">
      <dsp:nvSpPr>
        <dsp:cNvPr id="0" name=""/>
        <dsp:cNvSpPr/>
      </dsp:nvSpPr>
      <dsp:spPr>
        <a:xfrm>
          <a:off x="4278970" y="2919368"/>
          <a:ext cx="3477513" cy="2086508"/>
        </a:xfrm>
        <a:prstGeom prst="rect">
          <a:avLst/>
        </a:prstGeom>
        <a:solidFill>
          <a:schemeClr val="bg1"/>
        </a:solidFill>
        <a:ln w="38100" cap="flat" cmpd="sng" algn="ctr">
          <a:solidFill>
            <a:srgbClr val="00A9C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tx1"/>
              </a:solidFill>
            </a:rPr>
            <a:t>All candidates undergo a collective review by the workforce leads.   They will inform you and your candidates of their progression to the ADC</a:t>
          </a:r>
          <a:endParaRPr lang="en-GB" sz="1400" kern="1200" dirty="0">
            <a:solidFill>
              <a:schemeClr val="tx1"/>
            </a:solidFill>
            <a:highlight>
              <a:srgbClr val="FFFF00"/>
            </a:highlight>
          </a:endParaRPr>
        </a:p>
      </dsp:txBody>
      <dsp:txXfrm>
        <a:off x="4278970" y="2919368"/>
        <a:ext cx="3477513" cy="20865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10/27/2023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10/27/2023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4050" y="533400"/>
            <a:ext cx="3846513" cy="266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1E663-97D8-3C4A-8BA2-E7113D88A7AD}" type="slidenum">
              <a:rPr lang="en-US" smtClean="0"/>
              <a:t>5</a:t>
            </a:fld>
            <a:endParaRPr lang="en-US"/>
          </a:p>
        </p:txBody>
      </p:sp>
    </p:spTree>
    <p:extLst>
      <p:ext uri="{BB962C8B-B14F-4D97-AF65-F5344CB8AC3E}">
        <p14:creationId xmlns:p14="http://schemas.microsoft.com/office/powerpoint/2010/main" val="77985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9AFBE-42F7-874F-AA9D-6536F8815C3A}"/>
              </a:ext>
            </a:extLst>
          </p:cNvPr>
          <p:cNvPicPr>
            <a:picLocks noChangeAspect="1"/>
          </p:cNvPicPr>
          <p:nvPr userDrawn="1"/>
        </p:nvPicPr>
        <p:blipFill>
          <a:blip r:embed="rId2"/>
          <a:stretch>
            <a:fillRect/>
          </a:stretch>
        </p:blipFill>
        <p:spPr>
          <a:xfrm rot="19922796">
            <a:off x="-3222714" y="-4026634"/>
            <a:ext cx="16351428" cy="16351428"/>
          </a:xfrm>
          <a:prstGeom prst="rect">
            <a:avLst/>
          </a:prstGeom>
        </p:spPr>
      </p:pic>
      <p:sp>
        <p:nvSpPr>
          <p:cNvPr id="7" name="Rectangle 6"/>
          <p:cNvSpPr/>
          <p:nvPr userDrawn="1"/>
        </p:nvSpPr>
        <p:spPr>
          <a:xfrm>
            <a:off x="1" y="1412776"/>
            <a:ext cx="9905999"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69252" y="2363724"/>
            <a:ext cx="5943600" cy="1209292"/>
          </a:xfrm>
        </p:spPr>
        <p:txBody>
          <a:bodyPr anchor="t" anchorCtr="0">
            <a:normAutofit/>
          </a:bodyPr>
          <a:lstStyle>
            <a:lvl1pPr algn="l">
              <a:defRPr sz="4000" spc="-1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893762" y="4670246"/>
            <a:ext cx="5943600" cy="914400"/>
          </a:xfrm>
        </p:spPr>
        <p:txBody>
          <a:bodyPr anchor="t">
            <a:normAutofit/>
          </a:bodyPr>
          <a:lstStyle>
            <a:lvl1pPr marL="0" indent="0" algn="l">
              <a:buNone/>
              <a:defRPr sz="2000" cap="none" spc="0" baseline="0">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a:extLst>
              <a:ext uri="{FF2B5EF4-FFF2-40B4-BE49-F238E27FC236}">
                <a16:creationId xmlns:a16="http://schemas.microsoft.com/office/drawing/2014/main" id="{467B042B-F216-CC4A-B3BF-734CB08DA1D2}"/>
              </a:ext>
            </a:extLst>
          </p:cNvPr>
          <p:cNvCxnSpPr>
            <a:cxnSpLocks/>
          </p:cNvCxnSpPr>
          <p:nvPr userDrawn="1"/>
        </p:nvCxnSpPr>
        <p:spPr>
          <a:xfrm flipH="1">
            <a:off x="917520" y="4149080"/>
            <a:ext cx="2307288" cy="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A0939935-EB08-3B4F-BF30-80E4D6DBE15F}"/>
              </a:ext>
            </a:extLst>
          </p:cNvPr>
          <p:cNvPicPr>
            <a:picLocks noChangeAspect="1"/>
          </p:cNvPicPr>
          <p:nvPr userDrawn="1"/>
        </p:nvPicPr>
        <p:blipFill rotWithShape="1">
          <a:blip r:embed="rId3"/>
          <a:srcRect t="15791" b="28111"/>
          <a:stretch/>
        </p:blipFill>
        <p:spPr>
          <a:xfrm>
            <a:off x="7545288" y="4637501"/>
            <a:ext cx="1795587" cy="1007291"/>
          </a:xfrm>
          <a:prstGeom prst="rect">
            <a:avLst/>
          </a:prstGeom>
        </p:spPr>
      </p:pic>
      <p:sp>
        <p:nvSpPr>
          <p:cNvPr id="16" name="Text Placeholder 15">
            <a:extLst>
              <a:ext uri="{FF2B5EF4-FFF2-40B4-BE49-F238E27FC236}">
                <a16:creationId xmlns:a16="http://schemas.microsoft.com/office/drawing/2014/main" id="{C9BA6446-5000-4B44-9E43-E7FEB9B4D20C}"/>
              </a:ext>
            </a:extLst>
          </p:cNvPr>
          <p:cNvSpPr>
            <a:spLocks noGrp="1"/>
          </p:cNvSpPr>
          <p:nvPr>
            <p:ph type="body" sz="quarter" idx="11"/>
          </p:nvPr>
        </p:nvSpPr>
        <p:spPr>
          <a:xfrm>
            <a:off x="869252" y="1852613"/>
            <a:ext cx="2228850" cy="365125"/>
          </a:xfrm>
        </p:spPr>
        <p:txBody>
          <a:bodyP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endParaRPr lang="en-US" dirty="0"/>
          </a:p>
        </p:txBody>
      </p:sp>
    </p:spTree>
    <p:extLst>
      <p:ext uri="{BB962C8B-B14F-4D97-AF65-F5344CB8AC3E}">
        <p14:creationId xmlns:p14="http://schemas.microsoft.com/office/powerpoint/2010/main" val="2551183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s (Divi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7A36058-00EF-6044-9520-60B0225D987C}"/>
              </a:ext>
            </a:extLst>
          </p:cNvPr>
          <p:cNvCxnSpPr>
            <a:cxnSpLocks/>
          </p:cNvCxnSpPr>
          <p:nvPr userDrawn="1"/>
        </p:nvCxnSpPr>
        <p:spPr>
          <a:xfrm>
            <a:off x="4827424" y="1706710"/>
            <a:ext cx="0" cy="478800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62000" y="557824"/>
            <a:ext cx="4902776" cy="432931"/>
          </a:xfrm>
        </p:spPr>
        <p:txBody>
          <a:bodyPr/>
          <a:lstStyle/>
          <a:p>
            <a:r>
              <a:rPr lang="en-GB"/>
              <a:t>Click to edit Master title style</a:t>
            </a:r>
            <a:endParaRPr lang="en-US"/>
          </a:p>
        </p:txBody>
      </p:sp>
      <p:sp>
        <p:nvSpPr>
          <p:cNvPr id="12" name="Text Placeholder 7">
            <a:extLst>
              <a:ext uri="{FF2B5EF4-FFF2-40B4-BE49-F238E27FC236}">
                <a16:creationId xmlns:a16="http://schemas.microsoft.com/office/drawing/2014/main" id="{3D7FE66E-95D6-574A-85ED-F5C49FA6B594}"/>
              </a:ext>
            </a:extLst>
          </p:cNvPr>
          <p:cNvSpPr>
            <a:spLocks noGrp="1"/>
          </p:cNvSpPr>
          <p:nvPr>
            <p:ph type="body" sz="quarter" idx="14"/>
          </p:nvPr>
        </p:nvSpPr>
        <p:spPr>
          <a:xfrm>
            <a:off x="762001" y="1706710"/>
            <a:ext cx="1872208" cy="3990825"/>
          </a:xfrm>
        </p:spPr>
        <p:txBody>
          <a:bodyPr lIns="90000" anchor="t" anchorCtr="0">
            <a:normAutofit/>
          </a:bodyPr>
          <a:lstStyle>
            <a:lvl1pPr marL="0" indent="0">
              <a:buNone/>
              <a:defRPr sz="105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3" name="Text Placeholder 7">
            <a:extLst>
              <a:ext uri="{FF2B5EF4-FFF2-40B4-BE49-F238E27FC236}">
                <a16:creationId xmlns:a16="http://schemas.microsoft.com/office/drawing/2014/main" id="{DFC12F49-EF56-9D47-A619-7A3203C9F639}"/>
              </a:ext>
            </a:extLst>
          </p:cNvPr>
          <p:cNvSpPr>
            <a:spLocks noGrp="1"/>
          </p:cNvSpPr>
          <p:nvPr>
            <p:ph type="body" sz="quarter" idx="15"/>
          </p:nvPr>
        </p:nvSpPr>
        <p:spPr>
          <a:xfrm>
            <a:off x="2850232" y="1706710"/>
            <a:ext cx="1872208" cy="3990825"/>
          </a:xfrm>
        </p:spPr>
        <p:txBody>
          <a:bodyPr lIns="90000" anchor="t" anchorCtr="0">
            <a:normAutofit/>
          </a:bodyPr>
          <a:lstStyle>
            <a:lvl1pPr marL="0" indent="0">
              <a:buNone/>
              <a:defRPr sz="105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4" name="Text Placeholder 7">
            <a:extLst>
              <a:ext uri="{FF2B5EF4-FFF2-40B4-BE49-F238E27FC236}">
                <a16:creationId xmlns:a16="http://schemas.microsoft.com/office/drawing/2014/main" id="{63F25828-0F5C-4B4B-934E-3D4B5EF9C9D5}"/>
              </a:ext>
            </a:extLst>
          </p:cNvPr>
          <p:cNvSpPr>
            <a:spLocks noGrp="1"/>
          </p:cNvSpPr>
          <p:nvPr>
            <p:ph type="body" sz="quarter" idx="16"/>
          </p:nvPr>
        </p:nvSpPr>
        <p:spPr>
          <a:xfrm>
            <a:off x="4953001" y="1706710"/>
            <a:ext cx="1872208" cy="3990825"/>
          </a:xfrm>
        </p:spPr>
        <p:txBody>
          <a:bodyPr lIns="90000" anchor="t" anchorCtr="0">
            <a:normAutofit/>
          </a:bodyPr>
          <a:lstStyle>
            <a:lvl1pPr marL="0" indent="0">
              <a:buNone/>
              <a:defRPr sz="105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5" name="Text Placeholder 7">
            <a:extLst>
              <a:ext uri="{FF2B5EF4-FFF2-40B4-BE49-F238E27FC236}">
                <a16:creationId xmlns:a16="http://schemas.microsoft.com/office/drawing/2014/main" id="{31893F1E-364F-CF4E-9F41-599BEF0EBBDA}"/>
              </a:ext>
            </a:extLst>
          </p:cNvPr>
          <p:cNvSpPr>
            <a:spLocks noGrp="1"/>
          </p:cNvSpPr>
          <p:nvPr>
            <p:ph type="body" sz="quarter" idx="17"/>
          </p:nvPr>
        </p:nvSpPr>
        <p:spPr>
          <a:xfrm>
            <a:off x="7041232" y="1706710"/>
            <a:ext cx="1872208" cy="3990825"/>
          </a:xfrm>
        </p:spPr>
        <p:txBody>
          <a:bodyPr lIns="90000" anchor="t" anchorCtr="0">
            <a:normAutofit/>
          </a:bodyPr>
          <a:lstStyle>
            <a:lvl1pPr marL="0" indent="0">
              <a:buNone/>
              <a:defRPr sz="105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cxnSp>
        <p:nvCxnSpPr>
          <p:cNvPr id="8" name="Straight Connector 7">
            <a:extLst>
              <a:ext uri="{FF2B5EF4-FFF2-40B4-BE49-F238E27FC236}">
                <a16:creationId xmlns:a16="http://schemas.microsoft.com/office/drawing/2014/main" id="{FBB7F207-3D6F-C748-B385-E7ECFCDB06FB}"/>
              </a:ext>
            </a:extLst>
          </p:cNvPr>
          <p:cNvCxnSpPr>
            <a:cxnSpLocks/>
          </p:cNvCxnSpPr>
          <p:nvPr userDrawn="1"/>
        </p:nvCxnSpPr>
        <p:spPr>
          <a:xfrm>
            <a:off x="2739424" y="1706709"/>
            <a:ext cx="0" cy="478800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7DC6AA-AAD2-D248-A839-E254393885CC}"/>
              </a:ext>
            </a:extLst>
          </p:cNvPr>
          <p:cNvCxnSpPr>
            <a:cxnSpLocks/>
          </p:cNvCxnSpPr>
          <p:nvPr userDrawn="1"/>
        </p:nvCxnSpPr>
        <p:spPr>
          <a:xfrm>
            <a:off x="6943561" y="1706709"/>
            <a:ext cx="0" cy="478800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B8DBA74D-BF81-B14A-A046-E61AC2C5CBDE}"/>
              </a:ext>
            </a:extLst>
          </p:cNvPr>
          <p:cNvSpPr>
            <a:spLocks noGrp="1"/>
          </p:cNvSpPr>
          <p:nvPr>
            <p:ph type="body" sz="quarter" idx="18" hasCustomPrompt="1"/>
          </p:nvPr>
        </p:nvSpPr>
        <p:spPr>
          <a:xfrm>
            <a:off x="762001" y="1334866"/>
            <a:ext cx="1872208" cy="293934"/>
          </a:xfrm>
        </p:spPr>
        <p:txBody>
          <a:bodyPr lIns="90000" anchor="t" anchorCtr="0"/>
          <a:lstStyle>
            <a:lvl1pPr marL="0" indent="0">
              <a:buNone/>
              <a:defRPr sz="1400" b="0">
                <a:solidFill>
                  <a:schemeClr val="tx1"/>
                </a:solidFill>
              </a:defRPr>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Sub-Heading</a:t>
            </a:r>
          </a:p>
        </p:txBody>
      </p:sp>
      <p:sp>
        <p:nvSpPr>
          <p:cNvPr id="18" name="Text Placeholder 7">
            <a:extLst>
              <a:ext uri="{FF2B5EF4-FFF2-40B4-BE49-F238E27FC236}">
                <a16:creationId xmlns:a16="http://schemas.microsoft.com/office/drawing/2014/main" id="{8506C7DA-E9CD-6C43-81F6-1D0392FB8790}"/>
              </a:ext>
            </a:extLst>
          </p:cNvPr>
          <p:cNvSpPr>
            <a:spLocks noGrp="1"/>
          </p:cNvSpPr>
          <p:nvPr>
            <p:ph type="body" sz="quarter" idx="19" hasCustomPrompt="1"/>
          </p:nvPr>
        </p:nvSpPr>
        <p:spPr>
          <a:xfrm>
            <a:off x="2850232" y="1334866"/>
            <a:ext cx="1872208" cy="293934"/>
          </a:xfrm>
        </p:spPr>
        <p:txBody>
          <a:bodyPr lIns="90000" anchor="t" anchorCtr="0"/>
          <a:lstStyle>
            <a:lvl1pPr marL="0" indent="0">
              <a:buNone/>
              <a:defRPr sz="1400" b="0">
                <a:solidFill>
                  <a:schemeClr val="tx1"/>
                </a:solidFill>
              </a:defRPr>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Sub-Heading</a:t>
            </a:r>
          </a:p>
        </p:txBody>
      </p:sp>
      <p:sp>
        <p:nvSpPr>
          <p:cNvPr id="19" name="Text Placeholder 7">
            <a:extLst>
              <a:ext uri="{FF2B5EF4-FFF2-40B4-BE49-F238E27FC236}">
                <a16:creationId xmlns:a16="http://schemas.microsoft.com/office/drawing/2014/main" id="{2060EED1-6781-AE4B-AFF8-5D6AB2D1B7DC}"/>
              </a:ext>
            </a:extLst>
          </p:cNvPr>
          <p:cNvSpPr>
            <a:spLocks noGrp="1"/>
          </p:cNvSpPr>
          <p:nvPr>
            <p:ph type="body" sz="quarter" idx="20" hasCustomPrompt="1"/>
          </p:nvPr>
        </p:nvSpPr>
        <p:spPr>
          <a:xfrm>
            <a:off x="4953001" y="1334866"/>
            <a:ext cx="1872208" cy="293934"/>
          </a:xfrm>
        </p:spPr>
        <p:txBody>
          <a:bodyPr lIns="90000" anchor="t" anchorCtr="0"/>
          <a:lstStyle>
            <a:lvl1pPr marL="0" indent="0">
              <a:buNone/>
              <a:defRPr sz="1400" b="0">
                <a:solidFill>
                  <a:schemeClr val="tx1"/>
                </a:solidFill>
              </a:defRPr>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Sub-Heading</a:t>
            </a:r>
          </a:p>
        </p:txBody>
      </p:sp>
      <p:sp>
        <p:nvSpPr>
          <p:cNvPr id="20" name="Text Placeholder 7">
            <a:extLst>
              <a:ext uri="{FF2B5EF4-FFF2-40B4-BE49-F238E27FC236}">
                <a16:creationId xmlns:a16="http://schemas.microsoft.com/office/drawing/2014/main" id="{EB5FFC50-FB1E-DD49-A7FC-554F4B80EE47}"/>
              </a:ext>
            </a:extLst>
          </p:cNvPr>
          <p:cNvSpPr>
            <a:spLocks noGrp="1"/>
          </p:cNvSpPr>
          <p:nvPr>
            <p:ph type="body" sz="quarter" idx="21" hasCustomPrompt="1"/>
          </p:nvPr>
        </p:nvSpPr>
        <p:spPr>
          <a:xfrm>
            <a:off x="7041232" y="1334866"/>
            <a:ext cx="1872208" cy="293934"/>
          </a:xfrm>
        </p:spPr>
        <p:txBody>
          <a:bodyPr lIns="90000" anchor="t" anchorCtr="0"/>
          <a:lstStyle>
            <a:lvl1pPr marL="0" indent="0">
              <a:buNone/>
              <a:defRPr sz="1400" b="0">
                <a:solidFill>
                  <a:schemeClr val="tx1"/>
                </a:solidFill>
              </a:defRPr>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Sub-Heading</a:t>
            </a:r>
          </a:p>
        </p:txBody>
      </p:sp>
      <p:sp>
        <p:nvSpPr>
          <p:cNvPr id="21" name="Slide Number Placeholder 5">
            <a:extLst>
              <a:ext uri="{FF2B5EF4-FFF2-40B4-BE49-F238E27FC236}">
                <a16:creationId xmlns:a16="http://schemas.microsoft.com/office/drawing/2014/main" id="{076D8F32-E549-D144-9379-0129D278A119}"/>
              </a:ext>
            </a:extLst>
          </p:cNvPr>
          <p:cNvSpPr txBox="1">
            <a:spLocks/>
          </p:cNvSpPr>
          <p:nvPr userDrawn="1"/>
        </p:nvSpPr>
        <p:spPr>
          <a:xfrm>
            <a:off x="8913440" y="6312146"/>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FEA38D-849D-8C4A-9FA1-4389C5A423D4}" type="slidenum">
              <a:rPr lang="en-US" smtClean="0"/>
              <a:t>‹#›</a:t>
            </a:fld>
            <a:endParaRPr lang="en-US" dirty="0"/>
          </a:p>
        </p:txBody>
      </p:sp>
    </p:spTree>
    <p:extLst>
      <p:ext uri="{BB962C8B-B14F-4D97-AF65-F5344CB8AC3E}">
        <p14:creationId xmlns:p14="http://schemas.microsoft.com/office/powerpoint/2010/main" val="1440258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DD3EA2-5471-804A-A32C-DCADF06295B7}"/>
              </a:ext>
            </a:extLst>
          </p:cNvPr>
          <p:cNvSpPr txBox="1">
            <a:spLocks/>
          </p:cNvSpPr>
          <p:nvPr userDrawn="1"/>
        </p:nvSpPr>
        <p:spPr>
          <a:xfrm>
            <a:off x="8841432" y="6309320"/>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664965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724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6576" y="1298448"/>
            <a:ext cx="59436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51435" y="4672584"/>
            <a:ext cx="59436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49469" y="6309320"/>
            <a:ext cx="1243878" cy="365125"/>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643894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7" name="Text Placeholder 6">
            <a:extLst>
              <a:ext uri="{FF2B5EF4-FFF2-40B4-BE49-F238E27FC236}">
                <a16:creationId xmlns:a16="http://schemas.microsoft.com/office/drawing/2014/main" id="{EF4E11C1-6841-D04A-8AE7-FE2A60D8B108}"/>
              </a:ext>
            </a:extLst>
          </p:cNvPr>
          <p:cNvSpPr>
            <a:spLocks noGrp="1"/>
          </p:cNvSpPr>
          <p:nvPr>
            <p:ph type="body" sz="quarter" idx="13"/>
          </p:nvPr>
        </p:nvSpPr>
        <p:spPr>
          <a:xfrm>
            <a:off x="1784648" y="1773237"/>
            <a:ext cx="6696075" cy="3311525"/>
          </a:xfrm>
        </p:spPr>
        <p:txBody>
          <a:bodyPr>
            <a:normAutofit/>
          </a:bodyPr>
          <a:lstStyle>
            <a:lvl1pPr marL="0" indent="0">
              <a:buNone/>
              <a:defRPr sz="2800"/>
            </a:lvl1pPr>
            <a:lvl2pPr marL="502920" indent="0">
              <a:buNone/>
              <a:defRPr sz="2800"/>
            </a:lvl2pPr>
            <a:lvl3pPr marL="960120" indent="0">
              <a:buNone/>
              <a:defRPr sz="2800"/>
            </a:lvl3pPr>
            <a:lvl4pPr marL="1417320" indent="0">
              <a:buNone/>
              <a:defRPr sz="2800"/>
            </a:lvl4pPr>
            <a:lvl5pPr marL="1874520" indent="0">
              <a:buNone/>
              <a:defRPr sz="2800"/>
            </a:lvl5pPr>
          </a:lstStyle>
          <a:p>
            <a:pPr lvl="0"/>
            <a:r>
              <a:rPr lang="en-GB" dirty="0"/>
              <a:t>Click to edit Master text styles</a:t>
            </a:r>
          </a:p>
        </p:txBody>
      </p:sp>
      <p:cxnSp>
        <p:nvCxnSpPr>
          <p:cNvPr id="8" name="Straight Connector 7">
            <a:extLst>
              <a:ext uri="{FF2B5EF4-FFF2-40B4-BE49-F238E27FC236}">
                <a16:creationId xmlns:a16="http://schemas.microsoft.com/office/drawing/2014/main" id="{EC0FF415-606F-A248-A560-39A815D01FE8}"/>
              </a:ext>
            </a:extLst>
          </p:cNvPr>
          <p:cNvCxnSpPr>
            <a:cxnSpLocks/>
          </p:cNvCxnSpPr>
          <p:nvPr userDrawn="1"/>
        </p:nvCxnSpPr>
        <p:spPr>
          <a:xfrm flipH="1">
            <a:off x="1784177" y="1586455"/>
            <a:ext cx="2307288" cy="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C0B0FC93-A5BB-9A47-8813-B2C553EC7700}"/>
              </a:ext>
            </a:extLst>
          </p:cNvPr>
          <p:cNvSpPr>
            <a:spLocks noGrp="1"/>
          </p:cNvSpPr>
          <p:nvPr>
            <p:ph type="body" sz="quarter" idx="14"/>
          </p:nvPr>
        </p:nvSpPr>
        <p:spPr>
          <a:xfrm>
            <a:off x="681063" y="1773237"/>
            <a:ext cx="959570" cy="3311525"/>
          </a:xfrm>
        </p:spPr>
        <p:txBody>
          <a:bodyPr>
            <a:normAutofit/>
          </a:bodyPr>
          <a:lstStyle>
            <a:lvl1pPr marL="0" indent="0" algn="r">
              <a:buNone/>
              <a:defRPr sz="2800">
                <a:solidFill>
                  <a:srgbClr val="4FB6DA"/>
                </a:solidFill>
              </a:defRPr>
            </a:lvl1pPr>
            <a:lvl2pPr marL="502920" indent="0">
              <a:buNone/>
              <a:defRPr sz="2800"/>
            </a:lvl2pPr>
            <a:lvl3pPr marL="960120" indent="0">
              <a:buNone/>
              <a:defRPr sz="2800"/>
            </a:lvl3pPr>
            <a:lvl4pPr marL="1417320" indent="0">
              <a:buNone/>
              <a:defRPr sz="2800"/>
            </a:lvl4pPr>
            <a:lvl5pPr marL="1874520" indent="0">
              <a:buNone/>
              <a:defRPr sz="2800"/>
            </a:lvl5pPr>
          </a:lstStyle>
          <a:p>
            <a:pPr lvl="0"/>
            <a:r>
              <a:rPr lang="en-GB" dirty="0"/>
              <a:t>Click to edit Master text styles</a:t>
            </a:r>
          </a:p>
        </p:txBody>
      </p:sp>
      <p:sp>
        <p:nvSpPr>
          <p:cNvPr id="11" name="TextBox 10">
            <a:extLst>
              <a:ext uri="{FF2B5EF4-FFF2-40B4-BE49-F238E27FC236}">
                <a16:creationId xmlns:a16="http://schemas.microsoft.com/office/drawing/2014/main" id="{09CB5A36-BA3A-6644-990F-7A9A89EA790E}"/>
              </a:ext>
            </a:extLst>
          </p:cNvPr>
          <p:cNvSpPr txBox="1"/>
          <p:nvPr userDrawn="1"/>
        </p:nvSpPr>
        <p:spPr>
          <a:xfrm>
            <a:off x="1778740" y="885276"/>
            <a:ext cx="4902776" cy="553998"/>
          </a:xfrm>
          <a:prstGeom prst="rect">
            <a:avLst/>
          </a:prstGeom>
          <a:noFill/>
        </p:spPr>
        <p:txBody>
          <a:bodyPr wrap="square" rtlCol="0">
            <a:spAutoFit/>
          </a:bodyPr>
          <a:lstStyle/>
          <a:p>
            <a:r>
              <a:rPr lang="en-GB" sz="3000" dirty="0">
                <a:solidFill>
                  <a:srgbClr val="EF8233"/>
                </a:solidFill>
              </a:rPr>
              <a:t>Contents</a:t>
            </a:r>
          </a:p>
        </p:txBody>
      </p:sp>
    </p:spTree>
    <p:extLst>
      <p:ext uri="{BB962C8B-B14F-4D97-AF65-F5344CB8AC3E}">
        <p14:creationId xmlns:p14="http://schemas.microsoft.com/office/powerpoint/2010/main" val="42823105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411780-9796-4944-AB74-8B04A1CCF33C}"/>
              </a:ext>
            </a:extLst>
          </p:cNvPr>
          <p:cNvSpPr>
            <a:spLocks noGrp="1"/>
          </p:cNvSpPr>
          <p:nvPr>
            <p:ph type="body" sz="quarter" idx="10"/>
          </p:nvPr>
        </p:nvSpPr>
        <p:spPr>
          <a:xfrm>
            <a:off x="776536" y="1160746"/>
            <a:ext cx="8201909"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76247" y="557824"/>
            <a:ext cx="4902776" cy="432931"/>
          </a:xfrm>
        </p:spPr>
        <p:txBody>
          <a:body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4946592B-4E43-DF44-951C-FCCA8E5F1E9E}"/>
              </a:ext>
            </a:extLst>
          </p:cNvPr>
          <p:cNvSpPr txBox="1">
            <a:spLocks/>
          </p:cNvSpPr>
          <p:nvPr userDrawn="1"/>
        </p:nvSpPr>
        <p:spPr>
          <a:xfrm>
            <a:off x="8627563" y="6381328"/>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171046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411780-9796-4944-AB74-8B04A1CCF33C}"/>
              </a:ext>
            </a:extLst>
          </p:cNvPr>
          <p:cNvSpPr>
            <a:spLocks noGrp="1"/>
          </p:cNvSpPr>
          <p:nvPr>
            <p:ph type="body" sz="quarter" idx="10"/>
          </p:nvPr>
        </p:nvSpPr>
        <p:spPr>
          <a:xfrm>
            <a:off x="788674" y="1160746"/>
            <a:ext cx="3965575"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88385" y="557824"/>
            <a:ext cx="4902776" cy="432931"/>
          </a:xfrm>
        </p:spPr>
        <p:txBody>
          <a:bodyPr/>
          <a:lstStyle/>
          <a:p>
            <a:r>
              <a:rPr lang="en-GB"/>
              <a:t>Click to edit Master title style</a:t>
            </a:r>
            <a:endParaRPr lang="en-US"/>
          </a:p>
        </p:txBody>
      </p:sp>
      <p:sp>
        <p:nvSpPr>
          <p:cNvPr id="11" name="Text Placeholder 7">
            <a:extLst>
              <a:ext uri="{FF2B5EF4-FFF2-40B4-BE49-F238E27FC236}">
                <a16:creationId xmlns:a16="http://schemas.microsoft.com/office/drawing/2014/main" id="{E9FF2B79-DFB8-5144-9DD2-6C8CCE487148}"/>
              </a:ext>
            </a:extLst>
          </p:cNvPr>
          <p:cNvSpPr>
            <a:spLocks noGrp="1"/>
          </p:cNvSpPr>
          <p:nvPr>
            <p:ph type="body" sz="quarter" idx="11"/>
          </p:nvPr>
        </p:nvSpPr>
        <p:spPr>
          <a:xfrm>
            <a:off x="5025008" y="1160746"/>
            <a:ext cx="3965575"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6" name="Slide Number Placeholder 5">
            <a:extLst>
              <a:ext uri="{FF2B5EF4-FFF2-40B4-BE49-F238E27FC236}">
                <a16:creationId xmlns:a16="http://schemas.microsoft.com/office/drawing/2014/main" id="{E482C796-B506-F945-9149-DD815DF0C47E}"/>
              </a:ext>
            </a:extLst>
          </p:cNvPr>
          <p:cNvSpPr txBox="1">
            <a:spLocks/>
          </p:cNvSpPr>
          <p:nvPr userDrawn="1"/>
        </p:nvSpPr>
        <p:spPr>
          <a:xfrm>
            <a:off x="8913440" y="6309320"/>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4060781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Divi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411780-9796-4944-AB74-8B04A1CCF33C}"/>
              </a:ext>
            </a:extLst>
          </p:cNvPr>
          <p:cNvSpPr>
            <a:spLocks noGrp="1"/>
          </p:cNvSpPr>
          <p:nvPr>
            <p:ph type="body" sz="quarter" idx="10"/>
          </p:nvPr>
        </p:nvSpPr>
        <p:spPr>
          <a:xfrm>
            <a:off x="788674" y="1160746"/>
            <a:ext cx="3965575"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88385" y="557824"/>
            <a:ext cx="4902776" cy="432931"/>
          </a:xfrm>
        </p:spPr>
        <p:txBody>
          <a:bodyPr/>
          <a:lstStyle/>
          <a:p>
            <a:r>
              <a:rPr lang="en-GB"/>
              <a:t>Click to edit Master title style</a:t>
            </a:r>
            <a:endParaRPr lang="en-US"/>
          </a:p>
        </p:txBody>
      </p:sp>
      <p:sp>
        <p:nvSpPr>
          <p:cNvPr id="11" name="Text Placeholder 7">
            <a:extLst>
              <a:ext uri="{FF2B5EF4-FFF2-40B4-BE49-F238E27FC236}">
                <a16:creationId xmlns:a16="http://schemas.microsoft.com/office/drawing/2014/main" id="{E9FF2B79-DFB8-5144-9DD2-6C8CCE487148}"/>
              </a:ext>
            </a:extLst>
          </p:cNvPr>
          <p:cNvSpPr>
            <a:spLocks noGrp="1"/>
          </p:cNvSpPr>
          <p:nvPr>
            <p:ph type="body" sz="quarter" idx="11"/>
          </p:nvPr>
        </p:nvSpPr>
        <p:spPr>
          <a:xfrm>
            <a:off x="5025008" y="1160746"/>
            <a:ext cx="3965575"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cxnSp>
        <p:nvCxnSpPr>
          <p:cNvPr id="6" name="Straight Connector 5">
            <a:extLst>
              <a:ext uri="{FF2B5EF4-FFF2-40B4-BE49-F238E27FC236}">
                <a16:creationId xmlns:a16="http://schemas.microsoft.com/office/drawing/2014/main" id="{C4FD118B-8F36-124E-AB9C-9AF5EE5171EB}"/>
              </a:ext>
            </a:extLst>
          </p:cNvPr>
          <p:cNvCxnSpPr>
            <a:cxnSpLocks/>
          </p:cNvCxnSpPr>
          <p:nvPr userDrawn="1"/>
        </p:nvCxnSpPr>
        <p:spPr>
          <a:xfrm>
            <a:off x="4889809" y="1160745"/>
            <a:ext cx="0" cy="532800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29DE4DA8-1DEC-454C-B993-2B04FA339B2B}"/>
              </a:ext>
            </a:extLst>
          </p:cNvPr>
          <p:cNvSpPr txBox="1">
            <a:spLocks/>
          </p:cNvSpPr>
          <p:nvPr userDrawn="1"/>
        </p:nvSpPr>
        <p:spPr>
          <a:xfrm>
            <a:off x="8662122" y="6306182"/>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170800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411780-9796-4944-AB74-8B04A1CCF33C}"/>
              </a:ext>
            </a:extLst>
          </p:cNvPr>
          <p:cNvSpPr>
            <a:spLocks noGrp="1"/>
          </p:cNvSpPr>
          <p:nvPr>
            <p:ph type="body" sz="quarter" idx="10"/>
          </p:nvPr>
        </p:nvSpPr>
        <p:spPr>
          <a:xfrm>
            <a:off x="746772" y="1160746"/>
            <a:ext cx="2561659"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46483" y="557824"/>
            <a:ext cx="4902776" cy="432931"/>
          </a:xfrm>
        </p:spPr>
        <p:txBody>
          <a:bodyPr/>
          <a:lstStyle/>
          <a:p>
            <a:r>
              <a:rPr lang="en-GB"/>
              <a:t>Click to edit Master title style</a:t>
            </a:r>
            <a:endParaRPr lang="en-US"/>
          </a:p>
        </p:txBody>
      </p:sp>
      <p:sp>
        <p:nvSpPr>
          <p:cNvPr id="11" name="Text Placeholder 7">
            <a:extLst>
              <a:ext uri="{FF2B5EF4-FFF2-40B4-BE49-F238E27FC236}">
                <a16:creationId xmlns:a16="http://schemas.microsoft.com/office/drawing/2014/main" id="{E9FF2B79-DFB8-5144-9DD2-6C8CCE487148}"/>
              </a:ext>
            </a:extLst>
          </p:cNvPr>
          <p:cNvSpPr>
            <a:spLocks noGrp="1"/>
          </p:cNvSpPr>
          <p:nvPr>
            <p:ph type="body" sz="quarter" idx="11"/>
          </p:nvPr>
        </p:nvSpPr>
        <p:spPr>
          <a:xfrm>
            <a:off x="3641974" y="1160746"/>
            <a:ext cx="2561659"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0" name="Text Placeholder 7">
            <a:extLst>
              <a:ext uri="{FF2B5EF4-FFF2-40B4-BE49-F238E27FC236}">
                <a16:creationId xmlns:a16="http://schemas.microsoft.com/office/drawing/2014/main" id="{21CE5AE2-AEC4-C146-83D3-8991217ACCBA}"/>
              </a:ext>
            </a:extLst>
          </p:cNvPr>
          <p:cNvSpPr>
            <a:spLocks noGrp="1"/>
          </p:cNvSpPr>
          <p:nvPr>
            <p:ph type="body" sz="quarter" idx="12"/>
          </p:nvPr>
        </p:nvSpPr>
        <p:spPr>
          <a:xfrm>
            <a:off x="6537176" y="1160746"/>
            <a:ext cx="2561659"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7" name="Slide Number Placeholder 5">
            <a:extLst>
              <a:ext uri="{FF2B5EF4-FFF2-40B4-BE49-F238E27FC236}">
                <a16:creationId xmlns:a16="http://schemas.microsoft.com/office/drawing/2014/main" id="{C4EBDEBD-B35F-FC42-ACF5-8659C4EA07AC}"/>
              </a:ext>
            </a:extLst>
          </p:cNvPr>
          <p:cNvSpPr txBox="1">
            <a:spLocks/>
          </p:cNvSpPr>
          <p:nvPr userDrawn="1"/>
        </p:nvSpPr>
        <p:spPr>
          <a:xfrm>
            <a:off x="8662122" y="6309320"/>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978127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411780-9796-4944-AB74-8B04A1CCF33C}"/>
              </a:ext>
            </a:extLst>
          </p:cNvPr>
          <p:cNvSpPr>
            <a:spLocks noGrp="1"/>
          </p:cNvSpPr>
          <p:nvPr>
            <p:ph type="body" sz="quarter" idx="10"/>
          </p:nvPr>
        </p:nvSpPr>
        <p:spPr>
          <a:xfrm>
            <a:off x="746772" y="1160746"/>
            <a:ext cx="2561659"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46483" y="557824"/>
            <a:ext cx="4902776" cy="432931"/>
          </a:xfrm>
        </p:spPr>
        <p:txBody>
          <a:bodyPr/>
          <a:lstStyle/>
          <a:p>
            <a:r>
              <a:rPr lang="en-GB"/>
              <a:t>Click to edit Master title style</a:t>
            </a:r>
            <a:endParaRPr lang="en-US"/>
          </a:p>
        </p:txBody>
      </p:sp>
      <p:sp>
        <p:nvSpPr>
          <p:cNvPr id="11" name="Text Placeholder 7">
            <a:extLst>
              <a:ext uri="{FF2B5EF4-FFF2-40B4-BE49-F238E27FC236}">
                <a16:creationId xmlns:a16="http://schemas.microsoft.com/office/drawing/2014/main" id="{E9FF2B79-DFB8-5144-9DD2-6C8CCE487148}"/>
              </a:ext>
            </a:extLst>
          </p:cNvPr>
          <p:cNvSpPr>
            <a:spLocks noGrp="1"/>
          </p:cNvSpPr>
          <p:nvPr>
            <p:ph type="body" sz="quarter" idx="11"/>
          </p:nvPr>
        </p:nvSpPr>
        <p:spPr>
          <a:xfrm>
            <a:off x="3641974" y="1160746"/>
            <a:ext cx="2561659"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0" name="Text Placeholder 7">
            <a:extLst>
              <a:ext uri="{FF2B5EF4-FFF2-40B4-BE49-F238E27FC236}">
                <a16:creationId xmlns:a16="http://schemas.microsoft.com/office/drawing/2014/main" id="{21CE5AE2-AEC4-C146-83D3-8991217ACCBA}"/>
              </a:ext>
            </a:extLst>
          </p:cNvPr>
          <p:cNvSpPr>
            <a:spLocks noGrp="1"/>
          </p:cNvSpPr>
          <p:nvPr>
            <p:ph type="body" sz="quarter" idx="12"/>
          </p:nvPr>
        </p:nvSpPr>
        <p:spPr>
          <a:xfrm>
            <a:off x="6537176" y="1160746"/>
            <a:ext cx="2561659" cy="453650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cxnSp>
        <p:nvCxnSpPr>
          <p:cNvPr id="7" name="Straight Connector 6">
            <a:extLst>
              <a:ext uri="{FF2B5EF4-FFF2-40B4-BE49-F238E27FC236}">
                <a16:creationId xmlns:a16="http://schemas.microsoft.com/office/drawing/2014/main" id="{42C56F0C-62F4-7640-B333-8829D748EFD7}"/>
              </a:ext>
            </a:extLst>
          </p:cNvPr>
          <p:cNvCxnSpPr>
            <a:cxnSpLocks/>
          </p:cNvCxnSpPr>
          <p:nvPr userDrawn="1"/>
        </p:nvCxnSpPr>
        <p:spPr>
          <a:xfrm>
            <a:off x="3482787" y="1160745"/>
            <a:ext cx="0" cy="532800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B1DA09-2840-9D43-B798-D94250402F43}"/>
              </a:ext>
            </a:extLst>
          </p:cNvPr>
          <p:cNvCxnSpPr>
            <a:cxnSpLocks/>
          </p:cNvCxnSpPr>
          <p:nvPr userDrawn="1"/>
        </p:nvCxnSpPr>
        <p:spPr>
          <a:xfrm>
            <a:off x="6383642" y="1160745"/>
            <a:ext cx="0" cy="5328000"/>
          </a:xfrm>
          <a:prstGeom prst="line">
            <a:avLst/>
          </a:prstGeom>
          <a:ln w="12700">
            <a:solidFill>
              <a:srgbClr val="EF8233"/>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65407AC-22CB-3E40-B4D7-E324CB377AC9}"/>
              </a:ext>
            </a:extLst>
          </p:cNvPr>
          <p:cNvSpPr txBox="1">
            <a:spLocks/>
          </p:cNvSpPr>
          <p:nvPr userDrawn="1"/>
        </p:nvSpPr>
        <p:spPr>
          <a:xfrm>
            <a:off x="8769424" y="6306182"/>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248810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4 Colum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1CE1DB-9A3C-5748-8C2F-557ED3A85C28}"/>
              </a:ext>
            </a:extLst>
          </p:cNvPr>
          <p:cNvSpPr>
            <a:spLocks noGrp="1"/>
          </p:cNvSpPr>
          <p:nvPr>
            <p:ph type="title"/>
          </p:nvPr>
        </p:nvSpPr>
        <p:spPr>
          <a:xfrm>
            <a:off x="762000" y="557824"/>
            <a:ext cx="4902776" cy="432931"/>
          </a:xfrm>
        </p:spPr>
        <p:txBody>
          <a:bodyPr/>
          <a:lstStyle/>
          <a:p>
            <a:r>
              <a:rPr lang="en-GB"/>
              <a:t>Click to edit Master title style</a:t>
            </a:r>
            <a:endParaRPr lang="en-US"/>
          </a:p>
        </p:txBody>
      </p:sp>
      <p:sp>
        <p:nvSpPr>
          <p:cNvPr id="12" name="Text Placeholder 7">
            <a:extLst>
              <a:ext uri="{FF2B5EF4-FFF2-40B4-BE49-F238E27FC236}">
                <a16:creationId xmlns:a16="http://schemas.microsoft.com/office/drawing/2014/main" id="{3D7FE66E-95D6-574A-85ED-F5C49FA6B594}"/>
              </a:ext>
            </a:extLst>
          </p:cNvPr>
          <p:cNvSpPr>
            <a:spLocks noGrp="1"/>
          </p:cNvSpPr>
          <p:nvPr>
            <p:ph type="body" sz="quarter" idx="14"/>
          </p:nvPr>
        </p:nvSpPr>
        <p:spPr>
          <a:xfrm>
            <a:off x="762001" y="1160460"/>
            <a:ext cx="1872208"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3" name="Text Placeholder 7">
            <a:extLst>
              <a:ext uri="{FF2B5EF4-FFF2-40B4-BE49-F238E27FC236}">
                <a16:creationId xmlns:a16="http://schemas.microsoft.com/office/drawing/2014/main" id="{DFC12F49-EF56-9D47-A619-7A3203C9F639}"/>
              </a:ext>
            </a:extLst>
          </p:cNvPr>
          <p:cNvSpPr>
            <a:spLocks noGrp="1"/>
          </p:cNvSpPr>
          <p:nvPr>
            <p:ph type="body" sz="quarter" idx="15"/>
          </p:nvPr>
        </p:nvSpPr>
        <p:spPr>
          <a:xfrm>
            <a:off x="2850232" y="1160460"/>
            <a:ext cx="1872208"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4" name="Text Placeholder 7">
            <a:extLst>
              <a:ext uri="{FF2B5EF4-FFF2-40B4-BE49-F238E27FC236}">
                <a16:creationId xmlns:a16="http://schemas.microsoft.com/office/drawing/2014/main" id="{63F25828-0F5C-4B4B-934E-3D4B5EF9C9D5}"/>
              </a:ext>
            </a:extLst>
          </p:cNvPr>
          <p:cNvSpPr>
            <a:spLocks noGrp="1"/>
          </p:cNvSpPr>
          <p:nvPr>
            <p:ph type="body" sz="quarter" idx="16"/>
          </p:nvPr>
        </p:nvSpPr>
        <p:spPr>
          <a:xfrm>
            <a:off x="4953001" y="1160460"/>
            <a:ext cx="1872208"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15" name="Text Placeholder 7">
            <a:extLst>
              <a:ext uri="{FF2B5EF4-FFF2-40B4-BE49-F238E27FC236}">
                <a16:creationId xmlns:a16="http://schemas.microsoft.com/office/drawing/2014/main" id="{31893F1E-364F-CF4E-9F41-599BEF0EBBDA}"/>
              </a:ext>
            </a:extLst>
          </p:cNvPr>
          <p:cNvSpPr>
            <a:spLocks noGrp="1"/>
          </p:cNvSpPr>
          <p:nvPr>
            <p:ph type="body" sz="quarter" idx="17"/>
          </p:nvPr>
        </p:nvSpPr>
        <p:spPr>
          <a:xfrm>
            <a:off x="7041232" y="1160460"/>
            <a:ext cx="1872208" cy="4537075"/>
          </a:xfrm>
        </p:spPr>
        <p:txBody>
          <a:bodyPr lIns="90000" anchor="t" anchorCtr="0"/>
          <a:lstStyle>
            <a:lvl1pPr marL="0" indent="0">
              <a:buNone/>
              <a:defRPr sz="1400" b="0"/>
            </a:lvl1pPr>
            <a:lvl2pPr marL="502920" indent="0">
              <a:buNone/>
              <a:defRPr sz="1400"/>
            </a:lvl2pPr>
            <a:lvl3pPr marL="960120" indent="0">
              <a:buNone/>
              <a:defRPr sz="1400"/>
            </a:lvl3pPr>
            <a:lvl4pPr marL="1417320" indent="0">
              <a:buNone/>
              <a:defRPr sz="1400"/>
            </a:lvl4pPr>
            <a:lvl5pPr marL="1874520" indent="0">
              <a:buNone/>
              <a:defRPr sz="1400"/>
            </a:lvl5pPr>
          </a:lstStyle>
          <a:p>
            <a:pPr lvl="0"/>
            <a:r>
              <a:rPr lang="en-GB" dirty="0"/>
              <a:t>Click to edit Master text styles</a:t>
            </a:r>
          </a:p>
        </p:txBody>
      </p:sp>
      <p:sp>
        <p:nvSpPr>
          <p:cNvPr id="8" name="Slide Number Placeholder 5">
            <a:extLst>
              <a:ext uri="{FF2B5EF4-FFF2-40B4-BE49-F238E27FC236}">
                <a16:creationId xmlns:a16="http://schemas.microsoft.com/office/drawing/2014/main" id="{CD886F7D-8C02-8C43-999E-8DD95EEB0AFF}"/>
              </a:ext>
            </a:extLst>
          </p:cNvPr>
          <p:cNvSpPr txBox="1">
            <a:spLocks/>
          </p:cNvSpPr>
          <p:nvPr userDrawn="1"/>
        </p:nvSpPr>
        <p:spPr>
          <a:xfrm>
            <a:off x="8913440" y="6309320"/>
            <a:ext cx="124387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DF21E-C764-A94F-BB28-D74F934E856A}" type="slidenum">
              <a:rPr lang="en-US" smtClean="0"/>
              <a:t>‹#›</a:t>
            </a:fld>
            <a:endParaRPr lang="en-US" dirty="0"/>
          </a:p>
        </p:txBody>
      </p:sp>
    </p:spTree>
    <p:extLst>
      <p:ext uri="{BB962C8B-B14F-4D97-AF65-F5344CB8AC3E}">
        <p14:creationId xmlns:p14="http://schemas.microsoft.com/office/powerpoint/2010/main" val="4242442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576" y="557824"/>
            <a:ext cx="4902776" cy="4329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36576" y="1268759"/>
            <a:ext cx="6809206" cy="439451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62122" y="6342781"/>
            <a:ext cx="1243878" cy="365125"/>
          </a:xfrm>
          <a:prstGeom prst="rect">
            <a:avLst/>
          </a:prstGeom>
        </p:spPr>
        <p:txBody>
          <a:bodyPr vert="horz" lIns="91440" tIns="45720" rIns="91440" bIns="45720" rtlCol="0" anchor="ctr"/>
          <a:lstStyle>
            <a:lvl1pPr algn="l">
              <a:defRPr sz="1100" b="1">
                <a:solidFill>
                  <a:schemeClr val="tx1"/>
                </a:solidFill>
              </a:defRPr>
            </a:lvl1pPr>
          </a:lstStyle>
          <a:p>
            <a:fld id="{8C902B35-02B9-B04E-B245-D756367FA7A4}" type="slidenum">
              <a:rPr lang="en-US" smtClean="0"/>
              <a:pPr/>
              <a:t>‹#›</a:t>
            </a:fld>
            <a:endParaRPr lang="en-US" dirty="0"/>
          </a:p>
        </p:txBody>
      </p:sp>
      <p:cxnSp>
        <p:nvCxnSpPr>
          <p:cNvPr id="9" name="Straight Connector 8">
            <a:extLst>
              <a:ext uri="{FF2B5EF4-FFF2-40B4-BE49-F238E27FC236}">
                <a16:creationId xmlns:a16="http://schemas.microsoft.com/office/drawing/2014/main" id="{8051EB27-BA35-45EC-930F-42EF361F2DB5}"/>
              </a:ext>
            </a:extLst>
          </p:cNvPr>
          <p:cNvCxnSpPr>
            <a:cxnSpLocks/>
          </p:cNvCxnSpPr>
          <p:nvPr userDrawn="1"/>
        </p:nvCxnSpPr>
        <p:spPr>
          <a:xfrm>
            <a:off x="776536" y="6525344"/>
            <a:ext cx="7776864" cy="0"/>
          </a:xfrm>
          <a:prstGeom prst="line">
            <a:avLst/>
          </a:prstGeom>
          <a:ln w="38100">
            <a:solidFill>
              <a:schemeClr val="accent1"/>
            </a:solidFill>
          </a:ln>
        </p:spPr>
        <p:style>
          <a:lnRef idx="2">
            <a:schemeClr val="accent4"/>
          </a:lnRef>
          <a:fillRef idx="0">
            <a:schemeClr val="accent4"/>
          </a:fillRef>
          <a:effectRef idx="1">
            <a:schemeClr val="accent4"/>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0F158F48-F0C1-7644-A9E3-B3384C5C9325}"/>
              </a:ext>
            </a:extLst>
          </p:cNvPr>
          <p:cNvPicPr>
            <a:picLocks noChangeAspect="1"/>
          </p:cNvPicPr>
          <p:nvPr userDrawn="1"/>
        </p:nvPicPr>
        <p:blipFill>
          <a:blip r:embed="rId13"/>
          <a:stretch>
            <a:fillRect/>
          </a:stretch>
        </p:blipFill>
        <p:spPr>
          <a:xfrm>
            <a:off x="56456" y="6085269"/>
            <a:ext cx="772731" cy="772731"/>
          </a:xfrm>
          <a:prstGeom prst="rect">
            <a:avLst/>
          </a:prstGeom>
        </p:spPr>
      </p:pic>
    </p:spTree>
    <p:extLst>
      <p:ext uri="{BB962C8B-B14F-4D97-AF65-F5344CB8AC3E}">
        <p14:creationId xmlns:p14="http://schemas.microsoft.com/office/powerpoint/2010/main" val="82918800"/>
      </p:ext>
    </p:extLst>
  </p:cSld>
  <p:clrMap bg1="lt1" tx1="dk1" bg2="lt2" tx2="dk2" accent1="accent1" accent2="accent2" accent3="accent3" accent4="accent4" accent5="accent5" accent6="accent6" hlink="hlink" folHlink="folHlink"/>
  <p:sldLayoutIdLst>
    <p:sldLayoutId id="2147483697" r:id="rId1"/>
    <p:sldLayoutId id="2147483712" r:id="rId2"/>
    <p:sldLayoutId id="2147483699" r:id="rId3"/>
    <p:sldLayoutId id="2147483706" r:id="rId4"/>
    <p:sldLayoutId id="2147483704" r:id="rId5"/>
    <p:sldLayoutId id="2147483709" r:id="rId6"/>
    <p:sldLayoutId id="2147483705" r:id="rId7"/>
    <p:sldLayoutId id="2147483711" r:id="rId8"/>
    <p:sldLayoutId id="2147483708" r:id="rId9"/>
    <p:sldLayoutId id="2147483710" r:id="rId10"/>
    <p:sldLayoutId id="2147483707"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3000" kern="1200" spc="-60" baseline="0">
          <a:solidFill>
            <a:srgbClr val="EF8233"/>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8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272480" y="1196752"/>
            <a:ext cx="9361040" cy="4968552"/>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800" dirty="0">
              <a:solidFill>
                <a:schemeClr val="tx2">
                  <a:lumMod val="50000"/>
                </a:schemeClr>
              </a:solidFill>
              <a:highlight>
                <a:srgbClr val="FFFF00"/>
              </a:highlight>
            </a:endParaRPr>
          </a:p>
        </p:txBody>
      </p:sp>
      <p:pic>
        <p:nvPicPr>
          <p:cNvPr id="5" name="Picture 4" descr="Logo&#10;&#10;Description automatically generated">
            <a:extLst>
              <a:ext uri="{FF2B5EF4-FFF2-40B4-BE49-F238E27FC236}">
                <a16:creationId xmlns:a16="http://schemas.microsoft.com/office/drawing/2014/main" id="{550AA1E7-013A-6E4F-B0EE-DF2367C6FFD9}"/>
              </a:ext>
            </a:extLst>
          </p:cNvPr>
          <p:cNvPicPr>
            <a:picLocks noChangeAspect="1"/>
          </p:cNvPicPr>
          <p:nvPr userDrawn="1"/>
        </p:nvPicPr>
        <p:blipFill rotWithShape="1">
          <a:blip r:embed="rId3"/>
          <a:srcRect t="16589" b="27962"/>
          <a:stretch/>
        </p:blipFill>
        <p:spPr>
          <a:xfrm>
            <a:off x="283689" y="196660"/>
            <a:ext cx="1423428" cy="789278"/>
          </a:xfrm>
          <a:prstGeom prst="rect">
            <a:avLst/>
          </a:prstGeom>
        </p:spPr>
      </p:pic>
    </p:spTree>
    <p:extLst>
      <p:ext uri="{BB962C8B-B14F-4D97-AF65-F5344CB8AC3E}">
        <p14:creationId xmlns:p14="http://schemas.microsoft.com/office/powerpoint/2010/main" val="842874989"/>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hyperlink" Target="mailto:adds.enh-tr@nhs.net"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microsoft.com/office/2007/relationships/hdphoto" Target="../media/hdphoto1.wdp"/><Relationship Id="rId7" Type="http://schemas.openxmlformats.org/officeDocument/2006/relationships/image" Target="../media/image16.emf"/><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package" Target="../embeddings/Microsoft_Word_Document1.docx"/><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package" Target="../embeddings/Microsoft_Word_Document3.docx"/><Relationship Id="rId4" Type="http://schemas.openxmlformats.org/officeDocument/2006/relationships/package" Target="../embeddings/Microsoft_Word_Document.docx"/><Relationship Id="rId9"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796C-0322-C943-965A-A622671E6AC8}"/>
              </a:ext>
            </a:extLst>
          </p:cNvPr>
          <p:cNvSpPr>
            <a:spLocks noGrp="1"/>
          </p:cNvSpPr>
          <p:nvPr>
            <p:ph type="ctrTitle"/>
          </p:nvPr>
        </p:nvSpPr>
        <p:spPr/>
        <p:txBody>
          <a:bodyPr>
            <a:normAutofit fontScale="90000"/>
          </a:bodyPr>
          <a:lstStyle/>
          <a:p>
            <a:pPr>
              <a:lnSpc>
                <a:spcPct val="115000"/>
              </a:lnSpc>
            </a:pPr>
            <a:r>
              <a:rPr lang="en-GB" dirty="0">
                <a:ea typeface="Calibri" panose="020F0502020204030204" pitchFamily="34" charset="0"/>
                <a:cs typeface="Times New Roman" panose="02020603050405020304" pitchFamily="18" charset="0"/>
              </a:rPr>
              <a:t>Accelerated Director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Development Scheme (ADDS) </a:t>
            </a:r>
            <a:br>
              <a:rPr lang="en-GB" dirty="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C3F4CCC7-0B46-7B46-86A9-1182576AC7E7}"/>
              </a:ext>
            </a:extLst>
          </p:cNvPr>
          <p:cNvSpPr>
            <a:spLocks noGrp="1"/>
          </p:cNvSpPr>
          <p:nvPr>
            <p:ph type="subTitle" idx="1"/>
          </p:nvPr>
        </p:nvSpPr>
        <p:spPr>
          <a:xfrm>
            <a:off x="893762" y="4509120"/>
            <a:ext cx="5943600" cy="914400"/>
          </a:xfrm>
        </p:spPr>
        <p:txBody>
          <a:bodyPr>
            <a:noAutofit/>
          </a:bodyPr>
          <a:lstStyle/>
          <a:p>
            <a:pPr>
              <a:lnSpc>
                <a:spcPct val="115000"/>
              </a:lnSpc>
            </a:pPr>
            <a:r>
              <a:rPr lang="en-GB" sz="2400" dirty="0">
                <a:ea typeface="Calibri" panose="020F0502020204030204" pitchFamily="34" charset="0"/>
                <a:cs typeface="Times New Roman" panose="02020603050405020304" pitchFamily="18" charset="0"/>
              </a:rPr>
              <a:t>Cohort 7 Nomination Guide For Line Managers &amp; Candidates</a:t>
            </a:r>
          </a:p>
          <a:p>
            <a:endParaRPr lang="en-GB" sz="1200" dirty="0"/>
          </a:p>
        </p:txBody>
      </p:sp>
      <p:sp>
        <p:nvSpPr>
          <p:cNvPr id="4" name="Text Placeholder 3">
            <a:extLst>
              <a:ext uri="{FF2B5EF4-FFF2-40B4-BE49-F238E27FC236}">
                <a16:creationId xmlns:a16="http://schemas.microsoft.com/office/drawing/2014/main" id="{7E65E169-3F8A-4F45-B016-B550F5194D08}"/>
              </a:ext>
            </a:extLst>
          </p:cNvPr>
          <p:cNvSpPr>
            <a:spLocks noGrp="1"/>
          </p:cNvSpPr>
          <p:nvPr>
            <p:ph type="body" sz="quarter" idx="11"/>
          </p:nvPr>
        </p:nvSpPr>
        <p:spPr>
          <a:xfrm>
            <a:off x="893762" y="5589240"/>
            <a:ext cx="2228850" cy="365125"/>
          </a:xfrm>
        </p:spPr>
        <p:txBody>
          <a:bodyPr/>
          <a:lstStyle/>
          <a:p>
            <a:r>
              <a:rPr lang="en-GB" dirty="0"/>
              <a:t>Sept 2023</a:t>
            </a:r>
          </a:p>
        </p:txBody>
      </p:sp>
    </p:spTree>
    <p:extLst>
      <p:ext uri="{BB962C8B-B14F-4D97-AF65-F5344CB8AC3E}">
        <p14:creationId xmlns:p14="http://schemas.microsoft.com/office/powerpoint/2010/main" val="10136284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1FBA0-4C24-4DF6-AC6D-475C1421C8DB}"/>
              </a:ext>
            </a:extLst>
          </p:cNvPr>
          <p:cNvSpPr>
            <a:spLocks noGrp="1"/>
          </p:cNvSpPr>
          <p:nvPr>
            <p:ph type="title"/>
          </p:nvPr>
        </p:nvSpPr>
        <p:spPr>
          <a:xfrm>
            <a:off x="542542" y="404664"/>
            <a:ext cx="7506801" cy="432931"/>
          </a:xfrm>
        </p:spPr>
        <p:txBody>
          <a:bodyPr>
            <a:normAutofit fontScale="90000"/>
          </a:bodyPr>
          <a:lstStyle/>
          <a:p>
            <a:r>
              <a:rPr lang="en-GB" sz="2900" dirty="0"/>
              <a:t>Line</a:t>
            </a:r>
            <a:r>
              <a:rPr lang="en-GB" dirty="0"/>
              <a:t> Managers Guide to supporting your candidate</a:t>
            </a:r>
          </a:p>
        </p:txBody>
      </p:sp>
      <p:sp>
        <p:nvSpPr>
          <p:cNvPr id="7" name="Content Placeholder 2">
            <a:extLst>
              <a:ext uri="{FF2B5EF4-FFF2-40B4-BE49-F238E27FC236}">
                <a16:creationId xmlns:a16="http://schemas.microsoft.com/office/drawing/2014/main" id="{4B45887F-9D9D-4C5A-8A9D-87F2A653B4B7}"/>
              </a:ext>
            </a:extLst>
          </p:cNvPr>
          <p:cNvSpPr txBox="1">
            <a:spLocks noGrp="1"/>
          </p:cNvSpPr>
          <p:nvPr>
            <p:ph type="body" sz="quarter" idx="10"/>
          </p:nvPr>
        </p:nvSpPr>
        <p:spPr>
          <a:xfrm>
            <a:off x="560512" y="1134426"/>
            <a:ext cx="3965575" cy="4958870"/>
          </a:xfrm>
          <a:prstGeom prst="rect">
            <a:avLst/>
          </a:prstGeom>
        </p:spPr>
        <p:txBody>
          <a:bodyPr vert="horz" lIns="91440" tIns="45720" rIns="91440" bIns="45720" rtlCol="0" anchor="t">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lnSpc>
                <a:spcPct val="100000"/>
              </a:lnSpc>
              <a:spcBef>
                <a:spcPts val="0"/>
              </a:spcBef>
              <a:buFont typeface="Wingdings 2" pitchFamily="18" charset="2"/>
              <a:buNone/>
            </a:pPr>
            <a:r>
              <a:rPr lang="en-GB" sz="1400" dirty="0">
                <a:solidFill>
                  <a:schemeClr val="tx1"/>
                </a:solidFill>
                <a:cs typeface="Arial" panose="020B0604020202020204" pitchFamily="34" charset="0"/>
              </a:rPr>
              <a:t>Your support is vital for your candidate’s assessment and development. With your guidance, they will better understand their strengths and areas for development.</a:t>
            </a:r>
          </a:p>
          <a:p>
            <a:pPr marL="0" indent="0" algn="just">
              <a:lnSpc>
                <a:spcPct val="100000"/>
              </a:lnSpc>
              <a:spcBef>
                <a:spcPts val="0"/>
              </a:spcBef>
              <a:buFont typeface="Wingdings 2" pitchFamily="18" charset="2"/>
              <a:buNone/>
            </a:pPr>
            <a:endParaRPr lang="en-GB" sz="1400" dirty="0">
              <a:solidFill>
                <a:schemeClr val="tx1"/>
              </a:solidFill>
              <a:cs typeface="Arial" panose="020B0604020202020204" pitchFamily="34" charset="0"/>
            </a:endParaRPr>
          </a:p>
          <a:p>
            <a:pPr marL="0" indent="0" algn="just">
              <a:lnSpc>
                <a:spcPct val="100000"/>
              </a:lnSpc>
              <a:spcBef>
                <a:spcPts val="0"/>
              </a:spcBef>
              <a:buFont typeface="Wingdings 2" pitchFamily="18" charset="2"/>
              <a:buNone/>
            </a:pPr>
            <a:r>
              <a:rPr lang="en-GB" sz="1400" dirty="0">
                <a:solidFill>
                  <a:schemeClr val="tx1"/>
                </a:solidFill>
                <a:cs typeface="Arial"/>
              </a:rPr>
              <a:t>Many partner organisations already have excellent talent management processes and some activities set out in the ADDS assessment may have already been completed within your organisation. Unless it helps your candidate, you do not need to repeat these activities.</a:t>
            </a:r>
          </a:p>
          <a:p>
            <a:pPr marL="0" indent="0" algn="just">
              <a:lnSpc>
                <a:spcPct val="100000"/>
              </a:lnSpc>
              <a:spcBef>
                <a:spcPts val="0"/>
              </a:spcBef>
              <a:buFont typeface="Wingdings 2" pitchFamily="18" charset="2"/>
              <a:buNone/>
            </a:pPr>
            <a:endParaRPr lang="en-GB" sz="1400" dirty="0">
              <a:solidFill>
                <a:schemeClr val="tx1"/>
              </a:solidFill>
              <a:cs typeface="Arial" panose="020B0604020202020204" pitchFamily="34" charset="0"/>
            </a:endParaRPr>
          </a:p>
          <a:p>
            <a:pPr marL="0" indent="0" algn="just">
              <a:lnSpc>
                <a:spcPct val="100000"/>
              </a:lnSpc>
              <a:spcBef>
                <a:spcPts val="0"/>
              </a:spcBef>
              <a:buFont typeface="Wingdings 2" pitchFamily="18" charset="2"/>
              <a:buNone/>
            </a:pPr>
            <a:r>
              <a:rPr lang="en-GB" sz="1400" dirty="0">
                <a:solidFill>
                  <a:schemeClr val="tx1"/>
                </a:solidFill>
                <a:cs typeface="Arial" panose="020B0604020202020204" pitchFamily="34" charset="0"/>
              </a:rPr>
              <a:t>Before completing your line manager assessment, ensure you have read;</a:t>
            </a:r>
          </a:p>
          <a:p>
            <a:pPr marL="0" indent="0" algn="just">
              <a:lnSpc>
                <a:spcPct val="100000"/>
              </a:lnSpc>
              <a:spcBef>
                <a:spcPts val="0"/>
              </a:spcBef>
              <a:buFont typeface="Wingdings 2" pitchFamily="18" charset="2"/>
              <a:buNone/>
            </a:pPr>
            <a:endParaRPr lang="en-GB" sz="1400" dirty="0">
              <a:solidFill>
                <a:schemeClr val="tx1"/>
              </a:solidFill>
              <a:cs typeface="Arial" panose="020B0604020202020204" pitchFamily="34" charset="0"/>
            </a:endParaRPr>
          </a:p>
          <a:p>
            <a:pPr marL="0" indent="0" algn="just">
              <a:lnSpc>
                <a:spcPct val="100000"/>
              </a:lnSpc>
              <a:spcBef>
                <a:spcPts val="0"/>
              </a:spcBef>
              <a:buFont typeface="Wingdings 2" pitchFamily="18" charset="2"/>
              <a:buNone/>
            </a:pPr>
            <a:endParaRPr lang="en-GB" sz="1400" dirty="0">
              <a:solidFill>
                <a:schemeClr val="tx1"/>
              </a:solidFill>
              <a:cs typeface="Arial" panose="020B0604020202020204" pitchFamily="34" charset="0"/>
            </a:endParaRPr>
          </a:p>
          <a:p>
            <a:pPr lvl="1" algn="just">
              <a:lnSpc>
                <a:spcPct val="100000"/>
              </a:lnSpc>
              <a:spcBef>
                <a:spcPts val="0"/>
              </a:spcBef>
              <a:buFont typeface="Wingdings" panose="05000000000000000000" pitchFamily="2" charset="2"/>
              <a:buChar char="Ø"/>
            </a:pPr>
            <a:r>
              <a:rPr lang="en-GB" sz="1400" b="1" i="1" dirty="0">
                <a:solidFill>
                  <a:schemeClr val="tx1"/>
                </a:solidFill>
                <a:cs typeface="Arial" panose="020B0604020202020204" pitchFamily="34" charset="0"/>
              </a:rPr>
              <a:t>The NHS Executive Director Success Profile</a:t>
            </a:r>
          </a:p>
          <a:p>
            <a:pPr lvl="1" algn="just">
              <a:lnSpc>
                <a:spcPct val="100000"/>
              </a:lnSpc>
              <a:spcBef>
                <a:spcPts val="0"/>
              </a:spcBef>
              <a:buFont typeface="Wingdings" panose="05000000000000000000" pitchFamily="2" charset="2"/>
              <a:buChar char="Ø"/>
            </a:pPr>
            <a:endParaRPr lang="en-GB" sz="1400" b="1" i="1" dirty="0">
              <a:solidFill>
                <a:schemeClr val="tx1"/>
              </a:solidFill>
              <a:cs typeface="Arial" panose="020B0604020202020204" pitchFamily="34" charset="0"/>
            </a:endParaRPr>
          </a:p>
          <a:p>
            <a:pPr lvl="1" algn="just">
              <a:lnSpc>
                <a:spcPct val="100000"/>
              </a:lnSpc>
              <a:spcBef>
                <a:spcPts val="0"/>
              </a:spcBef>
              <a:buFont typeface="Wingdings" panose="05000000000000000000" pitchFamily="2" charset="2"/>
              <a:buChar char="Ø"/>
            </a:pPr>
            <a:endParaRPr lang="en-GB" sz="1400" b="1" i="1" dirty="0">
              <a:solidFill>
                <a:schemeClr val="tx1"/>
              </a:solidFill>
              <a:cs typeface="Arial" panose="020B0604020202020204" pitchFamily="34" charset="0"/>
            </a:endParaRPr>
          </a:p>
          <a:p>
            <a:pPr lvl="1" algn="just">
              <a:lnSpc>
                <a:spcPct val="100000"/>
              </a:lnSpc>
              <a:spcBef>
                <a:spcPts val="0"/>
              </a:spcBef>
            </a:pPr>
            <a:endParaRPr lang="en-GB" sz="1400" dirty="0">
              <a:solidFill>
                <a:schemeClr val="tx1"/>
              </a:solidFill>
              <a:cs typeface="Arial" panose="020B0604020202020204" pitchFamily="34" charset="0"/>
            </a:endParaRPr>
          </a:p>
          <a:p>
            <a:pPr marL="0" indent="0" algn="just">
              <a:lnSpc>
                <a:spcPct val="100000"/>
              </a:lnSpc>
              <a:spcBef>
                <a:spcPts val="0"/>
              </a:spcBef>
              <a:buFont typeface="Wingdings 2" pitchFamily="18" charset="2"/>
              <a:buNone/>
            </a:pPr>
            <a:endParaRPr lang="en-GB" sz="1400" dirty="0">
              <a:solidFill>
                <a:schemeClr val="tx1"/>
              </a:solidFill>
              <a:cs typeface="Arial"/>
            </a:endParaRPr>
          </a:p>
          <a:p>
            <a:pPr marL="0" indent="0" algn="just">
              <a:lnSpc>
                <a:spcPct val="100000"/>
              </a:lnSpc>
              <a:spcBef>
                <a:spcPts val="0"/>
              </a:spcBef>
              <a:buFont typeface="Wingdings 2" pitchFamily="18" charset="2"/>
              <a:buNone/>
            </a:pPr>
            <a:endParaRPr lang="en-GB" sz="1400" dirty="0">
              <a:solidFill>
                <a:schemeClr val="tx1"/>
              </a:solidFill>
              <a:cs typeface="Arial"/>
            </a:endParaRPr>
          </a:p>
          <a:p>
            <a:pPr marL="0" indent="0" algn="just">
              <a:lnSpc>
                <a:spcPct val="100000"/>
              </a:lnSpc>
              <a:spcBef>
                <a:spcPts val="0"/>
              </a:spcBef>
              <a:buFont typeface="Wingdings 2" pitchFamily="18" charset="2"/>
              <a:buNone/>
            </a:pPr>
            <a:r>
              <a:rPr lang="en-GB" sz="1400" dirty="0">
                <a:solidFill>
                  <a:schemeClr val="tx1"/>
                </a:solidFill>
                <a:cs typeface="Arial"/>
              </a:rPr>
              <a:t>This </a:t>
            </a:r>
            <a:r>
              <a:rPr lang="en-GB" sz="1400" b="1" i="1" dirty="0">
                <a:solidFill>
                  <a:schemeClr val="tx1"/>
                </a:solidFill>
                <a:cs typeface="Arial"/>
              </a:rPr>
              <a:t>is very important </a:t>
            </a:r>
            <a:r>
              <a:rPr lang="en-GB" sz="1400" dirty="0">
                <a:solidFill>
                  <a:schemeClr val="tx1"/>
                </a:solidFill>
                <a:cs typeface="Arial"/>
              </a:rPr>
              <a:t>and will help you to complete your assessment and ensure you can guide your candidate through the programme.</a:t>
            </a:r>
          </a:p>
          <a:p>
            <a:endParaRPr lang="en-GB" sz="1400" dirty="0">
              <a:solidFill>
                <a:schemeClr val="tx1"/>
              </a:solidFill>
              <a:cs typeface="Arial" panose="020B0604020202020204" pitchFamily="34" charset="0"/>
            </a:endParaRPr>
          </a:p>
          <a:p>
            <a:endParaRPr lang="en-GB" sz="1400" dirty="0">
              <a:solidFill>
                <a:schemeClr val="tx1"/>
              </a:solidFill>
              <a:cs typeface="Arial" panose="020B0604020202020204" pitchFamily="34" charset="0"/>
            </a:endParaRPr>
          </a:p>
        </p:txBody>
      </p:sp>
      <p:sp>
        <p:nvSpPr>
          <p:cNvPr id="8" name="Content Placeholder 2">
            <a:extLst>
              <a:ext uri="{FF2B5EF4-FFF2-40B4-BE49-F238E27FC236}">
                <a16:creationId xmlns:a16="http://schemas.microsoft.com/office/drawing/2014/main" id="{02F3C1FB-382D-4F3D-8416-6FF5CCF36111}"/>
              </a:ext>
            </a:extLst>
          </p:cNvPr>
          <p:cNvSpPr txBox="1">
            <a:spLocks noGrp="1"/>
          </p:cNvSpPr>
          <p:nvPr>
            <p:ph type="body" sz="quarter" idx="11"/>
          </p:nvPr>
        </p:nvSpPr>
        <p:spPr>
          <a:xfrm>
            <a:off x="4925004" y="1134425"/>
            <a:ext cx="4392488" cy="4537075"/>
          </a:xfrm>
          <a:prstGeom prst="rect">
            <a:avLst/>
          </a:prstGeom>
        </p:spPr>
        <p:txBody>
          <a:bodyPr lIns="91440" tIns="45720" rIns="91440" bIns="4572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GB" sz="1200" dirty="0"/>
              <a:t>You are asked to complete Line Manager Assessment Form D to be return to your workforce lead </a:t>
            </a:r>
            <a:r>
              <a:rPr lang="en-GB" sz="1200" b="1" dirty="0">
                <a:solidFill>
                  <a:schemeClr val="accent1">
                    <a:lumMod val="50000"/>
                  </a:schemeClr>
                </a:solidFill>
              </a:rPr>
              <a:t>by 8</a:t>
            </a:r>
            <a:r>
              <a:rPr lang="en-GB" sz="1200" b="1" baseline="30000" dirty="0">
                <a:solidFill>
                  <a:schemeClr val="accent1">
                    <a:lumMod val="50000"/>
                  </a:schemeClr>
                </a:solidFill>
              </a:rPr>
              <a:t>th</a:t>
            </a:r>
            <a:r>
              <a:rPr lang="en-GB" sz="1200" b="1" dirty="0">
                <a:solidFill>
                  <a:schemeClr val="accent1">
                    <a:lumMod val="50000"/>
                  </a:schemeClr>
                </a:solidFill>
              </a:rPr>
              <a:t> December 2023</a:t>
            </a:r>
            <a:endParaRPr lang="en-GB" sz="1200" b="1" dirty="0">
              <a:solidFill>
                <a:schemeClr val="accent1">
                  <a:lumMod val="50000"/>
                </a:schemeClr>
              </a:solidFill>
              <a:cs typeface="Calibri"/>
            </a:endParaRPr>
          </a:p>
          <a:p>
            <a:pPr marL="0" indent="0" algn="just">
              <a:lnSpc>
                <a:spcPct val="100000"/>
              </a:lnSpc>
              <a:spcBef>
                <a:spcPts val="0"/>
              </a:spcBef>
              <a:buFont typeface="Arial" panose="020B0604020202020204" pitchFamily="34" charset="0"/>
              <a:buNone/>
            </a:pPr>
            <a:endParaRPr lang="en-GB" sz="1200" dirty="0">
              <a:cs typeface="Calibri"/>
            </a:endParaRPr>
          </a:p>
          <a:p>
            <a:pPr marL="0" indent="0" algn="just">
              <a:lnSpc>
                <a:spcPct val="100000"/>
              </a:lnSpc>
              <a:spcBef>
                <a:spcPts val="0"/>
              </a:spcBef>
              <a:buNone/>
            </a:pPr>
            <a:r>
              <a:rPr lang="en-GB" sz="1200" dirty="0"/>
              <a:t>Your assessment is an important part of the overall assessment process and is intended to help your candidate prepare for the assessment and development centre (ADC). </a:t>
            </a:r>
          </a:p>
          <a:p>
            <a:pPr marL="0" indent="0" algn="just">
              <a:lnSpc>
                <a:spcPct val="100000"/>
              </a:lnSpc>
              <a:spcBef>
                <a:spcPts val="0"/>
              </a:spcBef>
              <a:buNone/>
            </a:pPr>
            <a:endParaRPr lang="en-GB" sz="1200" dirty="0">
              <a:solidFill>
                <a:srgbClr val="FF0000"/>
              </a:solidFill>
              <a:cs typeface="Calibri"/>
            </a:endParaRPr>
          </a:p>
          <a:p>
            <a:pPr marL="0" indent="0" algn="just">
              <a:lnSpc>
                <a:spcPct val="100000"/>
              </a:lnSpc>
              <a:spcBef>
                <a:spcPts val="0"/>
              </a:spcBef>
              <a:buNone/>
            </a:pPr>
            <a:r>
              <a:rPr lang="en-GB" sz="1200" dirty="0"/>
              <a:t>The information you provide won’t be formally scored but used as part of the assessment process: </a:t>
            </a:r>
            <a:endParaRPr lang="en-GB" sz="1200" dirty="0">
              <a:cs typeface="Calibri"/>
            </a:endParaRPr>
          </a:p>
          <a:p>
            <a:pPr algn="just">
              <a:lnSpc>
                <a:spcPct val="100000"/>
              </a:lnSpc>
              <a:spcBef>
                <a:spcPts val="0"/>
              </a:spcBef>
            </a:pPr>
            <a:r>
              <a:rPr lang="en-GB" sz="1200" dirty="0"/>
              <a:t>By the lead assessor to help them prepare for and individualise your candidate’s interview during the assessment and development centre.</a:t>
            </a:r>
            <a:endParaRPr lang="en-GB" sz="1200" dirty="0">
              <a:cs typeface="Calibri"/>
            </a:endParaRPr>
          </a:p>
          <a:p>
            <a:pPr algn="just">
              <a:lnSpc>
                <a:spcPct val="100000"/>
              </a:lnSpc>
              <a:spcBef>
                <a:spcPts val="0"/>
              </a:spcBef>
            </a:pPr>
            <a:r>
              <a:rPr lang="en-GB" sz="1200" dirty="0"/>
              <a:t>Referred to during the calibration process when decisions are made on their readiness for ADDS. </a:t>
            </a:r>
            <a:endParaRPr lang="en-GB" sz="1200" dirty="0">
              <a:cs typeface="Calibri"/>
            </a:endParaRPr>
          </a:p>
          <a:p>
            <a:pPr marL="0" indent="0" algn="just">
              <a:lnSpc>
                <a:spcPct val="100000"/>
              </a:lnSpc>
              <a:spcBef>
                <a:spcPts val="0"/>
              </a:spcBef>
              <a:buFont typeface="Arial" panose="020B0604020202020204" pitchFamily="34" charset="0"/>
              <a:buNone/>
            </a:pPr>
            <a:endParaRPr lang="en-GB" sz="1200" dirty="0">
              <a:cs typeface="Calibri"/>
            </a:endParaRPr>
          </a:p>
          <a:p>
            <a:pPr marL="0" indent="0" algn="just">
              <a:lnSpc>
                <a:spcPct val="100000"/>
              </a:lnSpc>
              <a:spcBef>
                <a:spcPts val="0"/>
              </a:spcBef>
              <a:buFont typeface="Arial" panose="020B0604020202020204" pitchFamily="34" charset="0"/>
              <a:buNone/>
            </a:pPr>
            <a:r>
              <a:rPr lang="en-GB" sz="1200" dirty="0"/>
              <a:t>By this stage, you and your candidate should have had a career conversation that covered the areas set out below. If not, it may be helpful to discuss the following points with your candidate, before you complete your assessment:</a:t>
            </a:r>
          </a:p>
          <a:p>
            <a:pPr marL="0" indent="0" algn="just">
              <a:lnSpc>
                <a:spcPct val="100000"/>
              </a:lnSpc>
              <a:spcBef>
                <a:spcPts val="0"/>
              </a:spcBef>
              <a:buFont typeface="Arial" panose="020B0604020202020204" pitchFamily="34" charset="0"/>
              <a:buNone/>
            </a:pPr>
            <a:endParaRPr lang="en-GB" sz="1200" dirty="0">
              <a:cs typeface="Calibri"/>
            </a:endParaRPr>
          </a:p>
          <a:p>
            <a:pPr lvl="1" algn="just">
              <a:lnSpc>
                <a:spcPct val="100000"/>
              </a:lnSpc>
              <a:spcBef>
                <a:spcPts val="0"/>
              </a:spcBef>
              <a:buFont typeface="Wingdings" panose="05000000000000000000" pitchFamily="2" charset="2"/>
              <a:buChar char="Ø"/>
            </a:pPr>
            <a:r>
              <a:rPr lang="en-GB" sz="1200" dirty="0"/>
              <a:t>Their aspirations and what they are looking for in the future</a:t>
            </a:r>
            <a:endParaRPr lang="en-GB" sz="1200" dirty="0">
              <a:cs typeface="Calibri" panose="020F0502020204030204"/>
            </a:endParaRPr>
          </a:p>
          <a:p>
            <a:pPr lvl="1" algn="just">
              <a:lnSpc>
                <a:spcPct val="100000"/>
              </a:lnSpc>
              <a:spcBef>
                <a:spcPts val="0"/>
              </a:spcBef>
              <a:buFont typeface="Wingdings" panose="05000000000000000000" pitchFamily="2" charset="2"/>
              <a:buChar char="Ø"/>
            </a:pPr>
            <a:r>
              <a:rPr lang="en-GB" sz="1200" dirty="0"/>
              <a:t>Their strengths  </a:t>
            </a:r>
          </a:p>
          <a:p>
            <a:pPr lvl="1" algn="just">
              <a:lnSpc>
                <a:spcPct val="100000"/>
              </a:lnSpc>
              <a:spcBef>
                <a:spcPts val="0"/>
              </a:spcBef>
              <a:buFont typeface="Wingdings" panose="05000000000000000000" pitchFamily="2" charset="2"/>
              <a:buChar char="Ø"/>
            </a:pPr>
            <a:r>
              <a:rPr lang="en-GB" sz="1200" dirty="0"/>
              <a:t>Their development areas  </a:t>
            </a:r>
            <a:endParaRPr lang="en-GB" sz="1200" dirty="0">
              <a:cs typeface="Calibri" panose="020F0502020204030204"/>
            </a:endParaRPr>
          </a:p>
          <a:p>
            <a:pPr lvl="1" algn="just">
              <a:lnSpc>
                <a:spcPct val="100000"/>
              </a:lnSpc>
              <a:spcBef>
                <a:spcPts val="0"/>
              </a:spcBef>
              <a:buFont typeface="Wingdings" panose="05000000000000000000" pitchFamily="2" charset="2"/>
              <a:buChar char="Ø"/>
            </a:pPr>
            <a:r>
              <a:rPr lang="en-GB" sz="1200" dirty="0"/>
              <a:t>Their readiness for a senior system leader/exec director role</a:t>
            </a:r>
            <a:endParaRPr lang="en-GB" sz="1200" dirty="0">
              <a:cs typeface="Calibri" panose="020F0502020204030204"/>
            </a:endParaRPr>
          </a:p>
          <a:p>
            <a:pPr lvl="1" algn="just">
              <a:lnSpc>
                <a:spcPct val="100000"/>
              </a:lnSpc>
              <a:spcBef>
                <a:spcPts val="0"/>
              </a:spcBef>
              <a:buFont typeface="Wingdings" panose="05000000000000000000" pitchFamily="2" charset="2"/>
              <a:buChar char="Ø"/>
            </a:pPr>
            <a:r>
              <a:rPr lang="en-GB" sz="1200" dirty="0"/>
              <a:t>How ADDS meets their individual development needs</a:t>
            </a:r>
            <a:endParaRPr lang="en-GB" sz="1200" dirty="0">
              <a:cs typeface="Calibri" panose="020F0502020204030204"/>
            </a:endParaRPr>
          </a:p>
          <a:p>
            <a:pPr marL="0" indent="0" algn="just">
              <a:lnSpc>
                <a:spcPct val="100000"/>
              </a:lnSpc>
              <a:spcBef>
                <a:spcPts val="0"/>
              </a:spcBef>
              <a:buFont typeface="Arial" panose="020B0604020202020204" pitchFamily="34" charset="0"/>
              <a:buNone/>
            </a:pPr>
            <a:endParaRPr lang="en-GB" sz="1200" b="1" dirty="0"/>
          </a:p>
          <a:p>
            <a:pPr algn="just"/>
            <a:endParaRPr lang="en-GB" sz="1200" dirty="0"/>
          </a:p>
        </p:txBody>
      </p:sp>
      <p:graphicFrame>
        <p:nvGraphicFramePr>
          <p:cNvPr id="3" name="Object 2">
            <a:extLst>
              <a:ext uri="{FF2B5EF4-FFF2-40B4-BE49-F238E27FC236}">
                <a16:creationId xmlns:a16="http://schemas.microsoft.com/office/drawing/2014/main" id="{D40FF15D-4264-4AC5-8402-C7E91DF7617D}"/>
              </a:ext>
            </a:extLst>
          </p:cNvPr>
          <p:cNvGraphicFramePr>
            <a:graphicFrameLocks noChangeAspect="1"/>
          </p:cNvGraphicFramePr>
          <p:nvPr>
            <p:extLst>
              <p:ext uri="{D42A27DB-BD31-4B8C-83A1-F6EECF244321}">
                <p14:modId xmlns:p14="http://schemas.microsoft.com/office/powerpoint/2010/main" val="2885043048"/>
              </p:ext>
            </p:extLst>
          </p:nvPr>
        </p:nvGraphicFramePr>
        <p:xfrm>
          <a:off x="2125663" y="4184650"/>
          <a:ext cx="835025" cy="736600"/>
        </p:xfrm>
        <a:graphic>
          <a:graphicData uri="http://schemas.openxmlformats.org/presentationml/2006/ole">
            <mc:AlternateContent xmlns:mc="http://schemas.openxmlformats.org/markup-compatibility/2006">
              <mc:Choice xmlns:v="urn:schemas-microsoft-com:vml" Requires="v">
                <p:oleObj name="Acrobat Document" showAsIcon="1" r:id="rId2" imgW="834480" imgH="736560" progId="Acrobat.Document.DC">
                  <p:embed/>
                </p:oleObj>
              </mc:Choice>
              <mc:Fallback>
                <p:oleObj name="Acrobat Document" showAsIcon="1" r:id="rId2" imgW="834480" imgH="736560" progId="Acrobat.Document.DC">
                  <p:embed/>
                  <p:pic>
                    <p:nvPicPr>
                      <p:cNvPr id="0" name=""/>
                      <p:cNvPicPr/>
                      <p:nvPr/>
                    </p:nvPicPr>
                    <p:blipFill>
                      <a:blip r:embed="rId3"/>
                      <a:stretch>
                        <a:fillRect/>
                      </a:stretch>
                    </p:blipFill>
                    <p:spPr>
                      <a:xfrm>
                        <a:off x="2125663" y="4184650"/>
                        <a:ext cx="835025" cy="736600"/>
                      </a:xfrm>
                      <a:prstGeom prst="rect">
                        <a:avLst/>
                      </a:prstGeom>
                      <a:solidFill>
                        <a:srgbClr val="00A9CE"/>
                      </a:solidFill>
                      <a:ln>
                        <a:solidFill>
                          <a:srgbClr val="00A9CE"/>
                        </a:solidFill>
                      </a:ln>
                    </p:spPr>
                  </p:pic>
                </p:oleObj>
              </mc:Fallback>
            </mc:AlternateContent>
          </a:graphicData>
        </a:graphic>
      </p:graphicFrame>
    </p:spTree>
    <p:extLst>
      <p:ext uri="{BB962C8B-B14F-4D97-AF65-F5344CB8AC3E}">
        <p14:creationId xmlns:p14="http://schemas.microsoft.com/office/powerpoint/2010/main" val="17314159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031" y="1052736"/>
            <a:ext cx="8478657" cy="2057166"/>
          </a:xfrm>
          <a:prstGeom prst="rect">
            <a:avLst/>
          </a:prstGeom>
        </p:spPr>
        <p:txBody>
          <a:bodyPr wrap="square">
            <a:spAutoFit/>
          </a:bodyPr>
          <a:lstStyle/>
          <a:p>
            <a:pPr algn="just"/>
            <a:r>
              <a:rPr lang="en-GB" sz="1400" b="1" dirty="0"/>
              <a:t>The Executive Director Success Profile </a:t>
            </a:r>
            <a:r>
              <a:rPr lang="en-GB" sz="1400" dirty="0"/>
              <a:t>underpins the ADDS assessment and development process and will help you determine further whether your candidate has the potential and aspiration to be a senior system leader/exec director  within the next 9-24 months.  </a:t>
            </a:r>
          </a:p>
          <a:p>
            <a:pPr algn="just"/>
            <a:endParaRPr lang="en-GB" sz="1400" dirty="0"/>
          </a:p>
          <a:p>
            <a:pPr algn="just"/>
            <a:r>
              <a:rPr lang="en-GB" sz="1400" dirty="0"/>
              <a:t>You will not be required to provide evidence that they meet the whole of the Success Profile,  but to evidence the criteria set out in your assessment </a:t>
            </a:r>
            <a:r>
              <a:rPr lang="en-GB" sz="1400" b="1" dirty="0"/>
              <a:t>Form D.</a:t>
            </a:r>
          </a:p>
          <a:p>
            <a:pPr lvl="0" algn="just"/>
            <a:endParaRPr lang="en-GB" sz="1400" dirty="0"/>
          </a:p>
          <a:p>
            <a:pPr lvl="0" algn="just"/>
            <a:r>
              <a:rPr lang="en-GB" sz="1400" dirty="0"/>
              <a:t>Before completing your assessment, we encourage you to: </a:t>
            </a:r>
          </a:p>
          <a:p>
            <a:pPr>
              <a:lnSpc>
                <a:spcPct val="120000"/>
              </a:lnSpc>
            </a:pPr>
            <a:endParaRPr lang="en-GB" sz="1400" b="1" dirty="0"/>
          </a:p>
        </p:txBody>
      </p:sp>
      <p:sp>
        <p:nvSpPr>
          <p:cNvPr id="2" name="Title 1">
            <a:extLst>
              <a:ext uri="{FF2B5EF4-FFF2-40B4-BE49-F238E27FC236}">
                <a16:creationId xmlns:a16="http://schemas.microsoft.com/office/drawing/2014/main" id="{0883EAD3-0420-4212-AB78-437F0A07F4FD}"/>
              </a:ext>
            </a:extLst>
          </p:cNvPr>
          <p:cNvSpPr>
            <a:spLocks noGrp="1"/>
          </p:cNvSpPr>
          <p:nvPr>
            <p:ph type="title"/>
          </p:nvPr>
        </p:nvSpPr>
        <p:spPr>
          <a:xfrm>
            <a:off x="416496" y="377233"/>
            <a:ext cx="6769041" cy="432931"/>
          </a:xfrm>
        </p:spPr>
        <p:txBody>
          <a:bodyPr>
            <a:normAutofit fontScale="90000"/>
          </a:bodyPr>
          <a:lstStyle/>
          <a:p>
            <a:r>
              <a:rPr lang="en-GB" dirty="0"/>
              <a:t>The </a:t>
            </a:r>
            <a:r>
              <a:rPr lang="en-GB" sz="2900" dirty="0"/>
              <a:t>Executive</a:t>
            </a:r>
            <a:r>
              <a:rPr lang="en-GB" dirty="0"/>
              <a:t> Director Success Profile</a:t>
            </a:r>
          </a:p>
        </p:txBody>
      </p:sp>
      <p:sp>
        <p:nvSpPr>
          <p:cNvPr id="8" name="TextBox 7">
            <a:extLst>
              <a:ext uri="{FF2B5EF4-FFF2-40B4-BE49-F238E27FC236}">
                <a16:creationId xmlns:a16="http://schemas.microsoft.com/office/drawing/2014/main" id="{429C02B1-09DD-4B72-AA3C-42B4762DEF77}"/>
              </a:ext>
            </a:extLst>
          </p:cNvPr>
          <p:cNvSpPr txBox="1"/>
          <p:nvPr/>
        </p:nvSpPr>
        <p:spPr>
          <a:xfrm>
            <a:off x="1205073" y="3079388"/>
            <a:ext cx="3600392" cy="738664"/>
          </a:xfrm>
          <a:prstGeom prst="rect">
            <a:avLst/>
          </a:prstGeom>
          <a:noFill/>
        </p:spPr>
        <p:txBody>
          <a:bodyPr wrap="square" rtlCol="0">
            <a:spAutoFit/>
          </a:bodyPr>
          <a:lstStyle/>
          <a:p>
            <a:r>
              <a:rPr lang="en-GB" sz="1400" dirty="0"/>
              <a:t>Review the Executive Director Success Profile on which the assessment and development process is based</a:t>
            </a:r>
          </a:p>
        </p:txBody>
      </p:sp>
      <p:sp>
        <p:nvSpPr>
          <p:cNvPr id="9" name="TextBox 8">
            <a:extLst>
              <a:ext uri="{FF2B5EF4-FFF2-40B4-BE49-F238E27FC236}">
                <a16:creationId xmlns:a16="http://schemas.microsoft.com/office/drawing/2014/main" id="{7DD61690-9DF9-4999-9DF7-8D9F30762090}"/>
              </a:ext>
            </a:extLst>
          </p:cNvPr>
          <p:cNvSpPr txBox="1"/>
          <p:nvPr/>
        </p:nvSpPr>
        <p:spPr>
          <a:xfrm>
            <a:off x="1255121" y="4005064"/>
            <a:ext cx="3600000" cy="1384995"/>
          </a:xfrm>
          <a:prstGeom prst="rect">
            <a:avLst/>
          </a:prstGeom>
          <a:noFill/>
        </p:spPr>
        <p:txBody>
          <a:bodyPr wrap="square" rtlCol="0">
            <a:spAutoFit/>
          </a:bodyPr>
          <a:lstStyle/>
          <a:p>
            <a:r>
              <a:rPr lang="en-GB" sz="1400" dirty="0"/>
              <a:t>Arrange a further conversation with your candidate to discuss their evidence and readiness  for ADDS.  The time spent in doing so will help your candidate prepare for and helps  be at their best during their assessment and development process</a:t>
            </a:r>
          </a:p>
        </p:txBody>
      </p:sp>
      <p:sp>
        <p:nvSpPr>
          <p:cNvPr id="11" name="TextBox 10">
            <a:extLst>
              <a:ext uri="{FF2B5EF4-FFF2-40B4-BE49-F238E27FC236}">
                <a16:creationId xmlns:a16="http://schemas.microsoft.com/office/drawing/2014/main" id="{A337BAE9-3053-4352-8DB0-9591121F49CD}"/>
              </a:ext>
            </a:extLst>
          </p:cNvPr>
          <p:cNvSpPr txBox="1"/>
          <p:nvPr/>
        </p:nvSpPr>
        <p:spPr>
          <a:xfrm>
            <a:off x="5694434" y="4005064"/>
            <a:ext cx="3600000" cy="523220"/>
          </a:xfrm>
          <a:prstGeom prst="rect">
            <a:avLst/>
          </a:prstGeom>
          <a:noFill/>
        </p:spPr>
        <p:txBody>
          <a:bodyPr wrap="square">
            <a:spAutoFit/>
          </a:bodyPr>
          <a:lstStyle/>
          <a:p>
            <a:r>
              <a:rPr lang="en-GB" sz="1400" dirty="0"/>
              <a:t>Submit your assessment Form D to your Workforce Lead by </a:t>
            </a:r>
            <a:r>
              <a:rPr lang="en-GB" sz="1400" b="1" dirty="0">
                <a:solidFill>
                  <a:schemeClr val="accent4"/>
                </a:solidFill>
              </a:rPr>
              <a:t>8</a:t>
            </a:r>
            <a:r>
              <a:rPr lang="en-GB" sz="1400" b="1" baseline="30000" dirty="0">
                <a:solidFill>
                  <a:schemeClr val="accent4"/>
                </a:solidFill>
              </a:rPr>
              <a:t>th</a:t>
            </a:r>
            <a:r>
              <a:rPr lang="en-GB" sz="1400" b="1" dirty="0">
                <a:solidFill>
                  <a:schemeClr val="accent4"/>
                </a:solidFill>
              </a:rPr>
              <a:t> December 2023</a:t>
            </a:r>
          </a:p>
        </p:txBody>
      </p:sp>
      <p:sp>
        <p:nvSpPr>
          <p:cNvPr id="13" name="TextBox 12">
            <a:extLst>
              <a:ext uri="{FF2B5EF4-FFF2-40B4-BE49-F238E27FC236}">
                <a16:creationId xmlns:a16="http://schemas.microsoft.com/office/drawing/2014/main" id="{3FD78B36-7438-4185-9233-810431116B69}"/>
              </a:ext>
            </a:extLst>
          </p:cNvPr>
          <p:cNvSpPr txBox="1"/>
          <p:nvPr/>
        </p:nvSpPr>
        <p:spPr>
          <a:xfrm>
            <a:off x="5714503" y="3079388"/>
            <a:ext cx="3600000" cy="523220"/>
          </a:xfrm>
          <a:prstGeom prst="rect">
            <a:avLst/>
          </a:prstGeom>
          <a:noFill/>
        </p:spPr>
        <p:txBody>
          <a:bodyPr wrap="square">
            <a:spAutoFit/>
          </a:bodyPr>
          <a:lstStyle/>
          <a:p>
            <a:r>
              <a:rPr lang="en-GB" sz="1400" dirty="0"/>
              <a:t>Prepare your evidence against  the assessment criteria set out in Form D</a:t>
            </a:r>
          </a:p>
        </p:txBody>
      </p:sp>
      <p:cxnSp>
        <p:nvCxnSpPr>
          <p:cNvPr id="15" name="Straight Connector 14">
            <a:extLst>
              <a:ext uri="{FF2B5EF4-FFF2-40B4-BE49-F238E27FC236}">
                <a16:creationId xmlns:a16="http://schemas.microsoft.com/office/drawing/2014/main" id="{DE85312C-3CE9-425F-88E2-8D3644105827}"/>
              </a:ext>
            </a:extLst>
          </p:cNvPr>
          <p:cNvCxnSpPr>
            <a:cxnSpLocks/>
          </p:cNvCxnSpPr>
          <p:nvPr/>
        </p:nvCxnSpPr>
        <p:spPr>
          <a:xfrm>
            <a:off x="4953000" y="2931052"/>
            <a:ext cx="0" cy="2785514"/>
          </a:xfrm>
          <a:prstGeom prst="line">
            <a:avLst/>
          </a:prstGeom>
          <a:ln w="38100">
            <a:solidFill>
              <a:srgbClr val="ED8B00"/>
            </a:solidFill>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F9CAA110-F0EE-4915-A349-919C64B73B23}"/>
              </a:ext>
            </a:extLst>
          </p:cNvPr>
          <p:cNvPicPr>
            <a:picLocks noChangeAspect="1"/>
          </p:cNvPicPr>
          <p:nvPr/>
        </p:nvPicPr>
        <p:blipFill>
          <a:blip r:embed="rId2"/>
          <a:stretch>
            <a:fillRect/>
          </a:stretch>
        </p:blipFill>
        <p:spPr>
          <a:xfrm>
            <a:off x="636310" y="3106716"/>
            <a:ext cx="439643" cy="322284"/>
          </a:xfrm>
          <a:prstGeom prst="rect">
            <a:avLst/>
          </a:prstGeom>
        </p:spPr>
      </p:pic>
      <p:pic>
        <p:nvPicPr>
          <p:cNvPr id="12" name="Picture 11" descr="Icon&#10;&#10;Description automatically generated">
            <a:extLst>
              <a:ext uri="{FF2B5EF4-FFF2-40B4-BE49-F238E27FC236}">
                <a16:creationId xmlns:a16="http://schemas.microsoft.com/office/drawing/2014/main" id="{3628CBE7-393B-49F1-B0D2-4F7E4585E7E1}"/>
              </a:ext>
            </a:extLst>
          </p:cNvPr>
          <p:cNvPicPr>
            <a:picLocks noChangeAspect="1"/>
          </p:cNvPicPr>
          <p:nvPr/>
        </p:nvPicPr>
        <p:blipFill>
          <a:blip r:embed="rId2"/>
          <a:stretch>
            <a:fillRect/>
          </a:stretch>
        </p:blipFill>
        <p:spPr>
          <a:xfrm>
            <a:off x="642285" y="4005064"/>
            <a:ext cx="439643" cy="322284"/>
          </a:xfrm>
          <a:prstGeom prst="rect">
            <a:avLst/>
          </a:prstGeom>
        </p:spPr>
      </p:pic>
      <p:pic>
        <p:nvPicPr>
          <p:cNvPr id="14" name="Picture 13" descr="Icon&#10;&#10;Description automatically generated">
            <a:extLst>
              <a:ext uri="{FF2B5EF4-FFF2-40B4-BE49-F238E27FC236}">
                <a16:creationId xmlns:a16="http://schemas.microsoft.com/office/drawing/2014/main" id="{2A2A8C90-77B5-4F97-A22B-517377579166}"/>
              </a:ext>
            </a:extLst>
          </p:cNvPr>
          <p:cNvPicPr>
            <a:picLocks noChangeAspect="1"/>
          </p:cNvPicPr>
          <p:nvPr/>
        </p:nvPicPr>
        <p:blipFill>
          <a:blip r:embed="rId2"/>
          <a:stretch>
            <a:fillRect/>
          </a:stretch>
        </p:blipFill>
        <p:spPr>
          <a:xfrm>
            <a:off x="5150126" y="3068960"/>
            <a:ext cx="439643" cy="322284"/>
          </a:xfrm>
          <a:prstGeom prst="rect">
            <a:avLst/>
          </a:prstGeom>
        </p:spPr>
      </p:pic>
      <p:pic>
        <p:nvPicPr>
          <p:cNvPr id="16" name="Picture 15" descr="Icon&#10;&#10;Description automatically generated">
            <a:extLst>
              <a:ext uri="{FF2B5EF4-FFF2-40B4-BE49-F238E27FC236}">
                <a16:creationId xmlns:a16="http://schemas.microsoft.com/office/drawing/2014/main" id="{B4682A60-11C3-41A8-A089-B51747284FEA}"/>
              </a:ext>
            </a:extLst>
          </p:cNvPr>
          <p:cNvPicPr>
            <a:picLocks noChangeAspect="1"/>
          </p:cNvPicPr>
          <p:nvPr/>
        </p:nvPicPr>
        <p:blipFill>
          <a:blip r:embed="rId2"/>
          <a:stretch>
            <a:fillRect/>
          </a:stretch>
        </p:blipFill>
        <p:spPr>
          <a:xfrm>
            <a:off x="5150126" y="4005064"/>
            <a:ext cx="439643" cy="322284"/>
          </a:xfrm>
          <a:prstGeom prst="rect">
            <a:avLst/>
          </a:prstGeom>
        </p:spPr>
      </p:pic>
    </p:spTree>
    <p:extLst>
      <p:ext uri="{BB962C8B-B14F-4D97-AF65-F5344CB8AC3E}">
        <p14:creationId xmlns:p14="http://schemas.microsoft.com/office/powerpoint/2010/main" val="3677139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p:cNvGraphicFramePr>
            <a:graphicFrameLocks/>
          </p:cNvGraphicFramePr>
          <p:nvPr>
            <p:extLst>
              <p:ext uri="{D42A27DB-BD31-4B8C-83A1-F6EECF244321}">
                <p14:modId xmlns:p14="http://schemas.microsoft.com/office/powerpoint/2010/main" val="3613775993"/>
              </p:ext>
            </p:extLst>
          </p:nvPr>
        </p:nvGraphicFramePr>
        <p:xfrm>
          <a:off x="848544" y="980728"/>
          <a:ext cx="7758113" cy="503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itle 18">
            <a:extLst>
              <a:ext uri="{FF2B5EF4-FFF2-40B4-BE49-F238E27FC236}">
                <a16:creationId xmlns:a16="http://schemas.microsoft.com/office/drawing/2014/main" id="{9B8EB37D-A65C-4607-9EC6-0C394F173849}"/>
              </a:ext>
            </a:extLst>
          </p:cNvPr>
          <p:cNvSpPr>
            <a:spLocks noGrp="1"/>
          </p:cNvSpPr>
          <p:nvPr>
            <p:ph type="title"/>
          </p:nvPr>
        </p:nvSpPr>
        <p:spPr>
          <a:xfrm>
            <a:off x="488504" y="392155"/>
            <a:ext cx="5616624" cy="432931"/>
          </a:xfrm>
        </p:spPr>
        <p:txBody>
          <a:bodyPr>
            <a:noAutofit/>
          </a:bodyPr>
          <a:lstStyle/>
          <a:p>
            <a:r>
              <a:rPr lang="en-GB" sz="2800" dirty="0">
                <a:solidFill>
                  <a:srgbClr val="ED8B00"/>
                </a:solidFill>
                <a:ea typeface="Cambria" panose="02040503050406030204" pitchFamily="18" charset="0"/>
              </a:rPr>
              <a:t>Post </a:t>
            </a:r>
            <a:r>
              <a:rPr lang="en-GB" sz="2600" dirty="0">
                <a:solidFill>
                  <a:srgbClr val="ED8B00"/>
                </a:solidFill>
                <a:ea typeface="Cambria" panose="02040503050406030204" pitchFamily="18" charset="0"/>
              </a:rPr>
              <a:t>Submission-</a:t>
            </a:r>
            <a:r>
              <a:rPr lang="en-GB" sz="2800" dirty="0">
                <a:solidFill>
                  <a:srgbClr val="ED8B00"/>
                </a:solidFill>
                <a:ea typeface="Cambria" panose="02040503050406030204" pitchFamily="18" charset="0"/>
              </a:rPr>
              <a:t> Next Steps</a:t>
            </a:r>
            <a:endParaRPr lang="en-GB" sz="2800" dirty="0">
              <a:solidFill>
                <a:srgbClr val="ED8B00"/>
              </a:solidFill>
            </a:endParaRPr>
          </a:p>
        </p:txBody>
      </p:sp>
    </p:spTree>
    <p:extLst>
      <p:ext uri="{BB962C8B-B14F-4D97-AF65-F5344CB8AC3E}">
        <p14:creationId xmlns:p14="http://schemas.microsoft.com/office/powerpoint/2010/main" val="4174153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7F91342-AEF5-469C-B870-1EB5DE0469E3}"/>
              </a:ext>
            </a:extLst>
          </p:cNvPr>
          <p:cNvSpPr>
            <a:spLocks noGrp="1"/>
          </p:cNvSpPr>
          <p:nvPr>
            <p:ph type="body" sz="quarter" idx="10"/>
          </p:nvPr>
        </p:nvSpPr>
        <p:spPr>
          <a:xfrm>
            <a:off x="564108" y="1052736"/>
            <a:ext cx="3965575" cy="4537075"/>
          </a:xfrm>
        </p:spPr>
        <p:txBody>
          <a:bodyPr/>
          <a:lstStyle/>
          <a:p>
            <a:r>
              <a:rPr lang="en-GB" b="1" dirty="0"/>
              <a:t>The ADDS Project Team will then:</a:t>
            </a:r>
          </a:p>
          <a:p>
            <a:r>
              <a:rPr lang="en-GB" dirty="0"/>
              <a:t> </a:t>
            </a:r>
          </a:p>
          <a:p>
            <a:r>
              <a:rPr lang="en-GB" dirty="0"/>
              <a:t>Invite your candidate to undertake the assessment and development centre on   </a:t>
            </a:r>
            <a:r>
              <a:rPr lang="en-GB" b="1" dirty="0">
                <a:solidFill>
                  <a:srgbClr val="ED8B00"/>
                </a:solidFill>
              </a:rPr>
              <a:t>27</a:t>
            </a:r>
            <a:r>
              <a:rPr lang="en-GB" b="1" baseline="30000" dirty="0">
                <a:solidFill>
                  <a:srgbClr val="ED8B00"/>
                </a:solidFill>
              </a:rPr>
              <a:t>th</a:t>
            </a:r>
            <a:r>
              <a:rPr lang="en-GB" b="1" dirty="0">
                <a:solidFill>
                  <a:srgbClr val="ED8B00"/>
                </a:solidFill>
              </a:rPr>
              <a:t> February 2024</a:t>
            </a:r>
          </a:p>
          <a:p>
            <a:r>
              <a:rPr lang="en-GB" dirty="0"/>
              <a:t>Provide instructions and guidance on completion of the pre-assessment centre activities set out below </a:t>
            </a:r>
          </a:p>
          <a:p>
            <a:r>
              <a:rPr lang="en-GB" dirty="0"/>
              <a:t>Enable your candidate to access the support offer to help them prepare for the assessment process.</a:t>
            </a:r>
          </a:p>
          <a:p>
            <a:endParaRPr lang="en-GB" dirty="0"/>
          </a:p>
          <a:p>
            <a:endParaRPr lang="en-GB" dirty="0"/>
          </a:p>
        </p:txBody>
      </p:sp>
      <p:sp>
        <p:nvSpPr>
          <p:cNvPr id="11" name="Title 10">
            <a:extLst>
              <a:ext uri="{FF2B5EF4-FFF2-40B4-BE49-F238E27FC236}">
                <a16:creationId xmlns:a16="http://schemas.microsoft.com/office/drawing/2014/main" id="{FFDBBB49-2AE1-476D-A0BB-C6C5EFA553B4}"/>
              </a:ext>
            </a:extLst>
          </p:cNvPr>
          <p:cNvSpPr>
            <a:spLocks noGrp="1"/>
          </p:cNvSpPr>
          <p:nvPr>
            <p:ph type="title"/>
          </p:nvPr>
        </p:nvSpPr>
        <p:spPr>
          <a:xfrm>
            <a:off x="533655" y="391422"/>
            <a:ext cx="4902776" cy="432931"/>
          </a:xfrm>
        </p:spPr>
        <p:txBody>
          <a:bodyPr>
            <a:noAutofit/>
          </a:bodyPr>
          <a:lstStyle/>
          <a:p>
            <a:r>
              <a:rPr lang="en-GB" sz="2600" dirty="0"/>
              <a:t>Final Steps</a:t>
            </a:r>
          </a:p>
        </p:txBody>
      </p:sp>
      <p:sp>
        <p:nvSpPr>
          <p:cNvPr id="13" name="Text Placeholder 12">
            <a:extLst>
              <a:ext uri="{FF2B5EF4-FFF2-40B4-BE49-F238E27FC236}">
                <a16:creationId xmlns:a16="http://schemas.microsoft.com/office/drawing/2014/main" id="{1B06C230-FB83-4373-9107-73FC5A8BB855}"/>
              </a:ext>
            </a:extLst>
          </p:cNvPr>
          <p:cNvSpPr>
            <a:spLocks noGrp="1"/>
          </p:cNvSpPr>
          <p:nvPr>
            <p:ph type="body" sz="quarter" idx="11"/>
          </p:nvPr>
        </p:nvSpPr>
        <p:spPr>
          <a:xfrm>
            <a:off x="4953000" y="1032741"/>
            <a:ext cx="3965575" cy="2396259"/>
          </a:xfrm>
        </p:spPr>
        <p:txBody>
          <a:bodyPr/>
          <a:lstStyle/>
          <a:p>
            <a:r>
              <a:rPr lang="en-GB" b="1" dirty="0"/>
              <a:t>Candidate – Next Steps</a:t>
            </a:r>
          </a:p>
          <a:p>
            <a:endParaRPr lang="en-GB" dirty="0"/>
          </a:p>
          <a:p>
            <a:pPr marL="285750" lvl="0" indent="-285750" rtl="0">
              <a:buFont typeface="Arial" panose="020B0604020202020204" pitchFamily="34" charset="0"/>
              <a:buChar char="•"/>
            </a:pPr>
            <a:r>
              <a:rPr lang="en-GB" sz="1400" dirty="0">
                <a:solidFill>
                  <a:schemeClr val="tx1"/>
                </a:solidFill>
              </a:rPr>
              <a:t>Complete an online personality questionnaire </a:t>
            </a:r>
          </a:p>
          <a:p>
            <a:pPr marL="285750" lvl="0" indent="-285750" rtl="0">
              <a:buFont typeface="Arial" panose="020B0604020202020204" pitchFamily="34" charset="0"/>
              <a:buChar char="•"/>
            </a:pPr>
            <a:r>
              <a:rPr lang="en-GB" sz="1400" dirty="0">
                <a:solidFill>
                  <a:schemeClr val="tx1"/>
                </a:solidFill>
              </a:rPr>
              <a:t>Completion of their HLM 360 Feedback</a:t>
            </a:r>
          </a:p>
          <a:p>
            <a:pPr marL="285750" lvl="0" indent="-285750" rtl="0">
              <a:buFont typeface="Arial" panose="020B0604020202020204" pitchFamily="34" charset="0"/>
              <a:buChar char="•"/>
            </a:pPr>
            <a:r>
              <a:rPr lang="en-GB" sz="1400" dirty="0">
                <a:solidFill>
                  <a:schemeClr val="tx1"/>
                </a:solidFill>
              </a:rPr>
              <a:t>Candidate support offer to prepare well for the assessment and development centre</a:t>
            </a:r>
          </a:p>
          <a:p>
            <a:endParaRPr lang="en-GB" dirty="0"/>
          </a:p>
        </p:txBody>
      </p:sp>
      <p:grpSp>
        <p:nvGrpSpPr>
          <p:cNvPr id="14" name="docshapegroup22">
            <a:extLst>
              <a:ext uri="{FF2B5EF4-FFF2-40B4-BE49-F238E27FC236}">
                <a16:creationId xmlns:a16="http://schemas.microsoft.com/office/drawing/2014/main" id="{68323791-B125-4F03-A682-010B07AEC070}"/>
              </a:ext>
            </a:extLst>
          </p:cNvPr>
          <p:cNvGrpSpPr>
            <a:grpSpLocks/>
          </p:cNvGrpSpPr>
          <p:nvPr/>
        </p:nvGrpSpPr>
        <p:grpSpPr bwMode="auto">
          <a:xfrm>
            <a:off x="4592960" y="3212976"/>
            <a:ext cx="3016250" cy="3016250"/>
            <a:chOff x="1064" y="1101"/>
            <a:chExt cx="4750" cy="4750"/>
          </a:xfrm>
        </p:grpSpPr>
        <p:sp>
          <p:nvSpPr>
            <p:cNvPr id="15" name="docshape23">
              <a:extLst>
                <a:ext uri="{FF2B5EF4-FFF2-40B4-BE49-F238E27FC236}">
                  <a16:creationId xmlns:a16="http://schemas.microsoft.com/office/drawing/2014/main" id="{A55A023E-6C6C-4B42-8285-04050DFC892C}"/>
                </a:ext>
              </a:extLst>
            </p:cNvPr>
            <p:cNvSpPr>
              <a:spLocks/>
            </p:cNvSpPr>
            <p:nvPr/>
          </p:nvSpPr>
          <p:spPr bwMode="auto">
            <a:xfrm>
              <a:off x="1064" y="1101"/>
              <a:ext cx="4750" cy="4750"/>
            </a:xfrm>
            <a:custGeom>
              <a:avLst/>
              <a:gdLst>
                <a:gd name="T0" fmla="+- 0 2305 1064"/>
                <a:gd name="T1" fmla="*/ T0 w 4750"/>
                <a:gd name="T2" fmla="+- 0 4656 1101"/>
                <a:gd name="T3" fmla="*/ 4656 h 4750"/>
                <a:gd name="T4" fmla="+- 0 2102 1064"/>
                <a:gd name="T5" fmla="*/ T4 w 4750"/>
                <a:gd name="T6" fmla="+- 0 4453 1101"/>
                <a:gd name="T7" fmla="*/ 4453 h 4750"/>
                <a:gd name="T8" fmla="+- 0 1844 1064"/>
                <a:gd name="T9" fmla="*/ T8 w 4750"/>
                <a:gd name="T10" fmla="+- 0 4438 1101"/>
                <a:gd name="T11" fmla="*/ 4438 h 4750"/>
                <a:gd name="T12" fmla="+- 0 1634 1064"/>
                <a:gd name="T13" fmla="*/ T12 w 4750"/>
                <a:gd name="T14" fmla="+- 0 4536 1101"/>
                <a:gd name="T15" fmla="*/ 4536 h 4750"/>
                <a:gd name="T16" fmla="+- 0 1367 1064"/>
                <a:gd name="T17" fmla="*/ T16 w 4750"/>
                <a:gd name="T18" fmla="+- 0 4532 1101"/>
                <a:gd name="T19" fmla="*/ 4532 h 4750"/>
                <a:gd name="T20" fmla="+- 0 1150 1064"/>
                <a:gd name="T21" fmla="*/ T20 w 4750"/>
                <a:gd name="T22" fmla="+- 0 4373 1101"/>
                <a:gd name="T23" fmla="*/ 4373 h 4750"/>
                <a:gd name="T24" fmla="+- 0 1064 1064"/>
                <a:gd name="T25" fmla="*/ T24 w 4750"/>
                <a:gd name="T26" fmla="+- 0 4112 1101"/>
                <a:gd name="T27" fmla="*/ 4112 h 4750"/>
                <a:gd name="T28" fmla="+- 0 1150 1064"/>
                <a:gd name="T29" fmla="*/ T28 w 4750"/>
                <a:gd name="T30" fmla="+- 0 3850 1101"/>
                <a:gd name="T31" fmla="*/ 3850 h 4750"/>
                <a:gd name="T32" fmla="+- 0 1367 1064"/>
                <a:gd name="T33" fmla="*/ T32 w 4750"/>
                <a:gd name="T34" fmla="+- 0 3691 1101"/>
                <a:gd name="T35" fmla="*/ 3691 h 4750"/>
                <a:gd name="T36" fmla="+- 0 1628 1064"/>
                <a:gd name="T37" fmla="*/ T36 w 4750"/>
                <a:gd name="T38" fmla="+- 0 3684 1101"/>
                <a:gd name="T39" fmla="*/ 3684 h 4750"/>
                <a:gd name="T40" fmla="+- 0 1852 1064"/>
                <a:gd name="T41" fmla="*/ T40 w 4750"/>
                <a:gd name="T42" fmla="+- 0 3786 1101"/>
                <a:gd name="T43" fmla="*/ 3786 h 4750"/>
                <a:gd name="T44" fmla="+- 0 2167 1064"/>
                <a:gd name="T45" fmla="*/ T44 w 4750"/>
                <a:gd name="T46" fmla="+- 0 3734 1101"/>
                <a:gd name="T47" fmla="*/ 3734 h 4750"/>
                <a:gd name="T48" fmla="+- 0 2327 1064"/>
                <a:gd name="T49" fmla="*/ T48 w 4750"/>
                <a:gd name="T50" fmla="+- 0 3495 1101"/>
                <a:gd name="T51" fmla="*/ 3495 h 4750"/>
                <a:gd name="T52" fmla="+- 0 3383 1064"/>
                <a:gd name="T53" fmla="*/ T52 w 4750"/>
                <a:gd name="T54" fmla="+- 0 2372 1101"/>
                <a:gd name="T55" fmla="*/ 2372 h 4750"/>
                <a:gd name="T56" fmla="+- 0 3594 1064"/>
                <a:gd name="T57" fmla="*/ T56 w 4750"/>
                <a:gd name="T58" fmla="+- 0 2307 1101"/>
                <a:gd name="T59" fmla="*/ 2307 h 4750"/>
                <a:gd name="T60" fmla="+- 0 3650 1064"/>
                <a:gd name="T61" fmla="*/ T60 w 4750"/>
                <a:gd name="T62" fmla="+- 0 2260 1101"/>
                <a:gd name="T63" fmla="*/ 2260 h 4750"/>
                <a:gd name="T64" fmla="+- 0 3747 1064"/>
                <a:gd name="T65" fmla="*/ T64 w 4750"/>
                <a:gd name="T66" fmla="+- 0 2095 1101"/>
                <a:gd name="T67" fmla="*/ 2095 h 4750"/>
                <a:gd name="T68" fmla="+- 0 3762 1064"/>
                <a:gd name="T69" fmla="*/ T68 w 4750"/>
                <a:gd name="T70" fmla="+- 0 1978 1101"/>
                <a:gd name="T71" fmla="*/ 1978 h 4750"/>
                <a:gd name="T72" fmla="+- 0 3734 1064"/>
                <a:gd name="T73" fmla="*/ T72 w 4750"/>
                <a:gd name="T74" fmla="+- 0 1843 1101"/>
                <a:gd name="T75" fmla="*/ 1843 h 4750"/>
                <a:gd name="T76" fmla="+- 0 3718 1064"/>
                <a:gd name="T77" fmla="*/ T76 w 4750"/>
                <a:gd name="T78" fmla="+- 0 1810 1101"/>
                <a:gd name="T79" fmla="*/ 1810 h 4750"/>
                <a:gd name="T80" fmla="+- 0 3711 1064"/>
                <a:gd name="T81" fmla="*/ T80 w 4750"/>
                <a:gd name="T82" fmla="+- 0 1798 1101"/>
                <a:gd name="T83" fmla="*/ 1798 h 4750"/>
                <a:gd name="T84" fmla="+- 0 3702 1064"/>
                <a:gd name="T85" fmla="*/ T84 w 4750"/>
                <a:gd name="T86" fmla="+- 0 1782 1101"/>
                <a:gd name="T87" fmla="*/ 1782 h 4750"/>
                <a:gd name="T88" fmla="+- 0 3689 1064"/>
                <a:gd name="T89" fmla="*/ T88 w 4750"/>
                <a:gd name="T90" fmla="+- 0 1761 1101"/>
                <a:gd name="T91" fmla="*/ 1761 h 4750"/>
                <a:gd name="T92" fmla="+- 0 3676 1064"/>
                <a:gd name="T93" fmla="*/ T92 w 4750"/>
                <a:gd name="T94" fmla="+- 0 1736 1101"/>
                <a:gd name="T95" fmla="*/ 1736 h 4750"/>
                <a:gd name="T96" fmla="+- 0 3663 1064"/>
                <a:gd name="T97" fmla="*/ T96 w 4750"/>
                <a:gd name="T98" fmla="+- 0 1707 1101"/>
                <a:gd name="T99" fmla="*/ 1707 h 4750"/>
                <a:gd name="T100" fmla="+- 0 3647 1064"/>
                <a:gd name="T101" fmla="*/ T100 w 4750"/>
                <a:gd name="T102" fmla="+- 0 1665 1101"/>
                <a:gd name="T103" fmla="*/ 1665 h 4750"/>
                <a:gd name="T104" fmla="+- 0 3631 1064"/>
                <a:gd name="T105" fmla="*/ T104 w 4750"/>
                <a:gd name="T106" fmla="+- 0 1544 1101"/>
                <a:gd name="T107" fmla="*/ 1544 h 4750"/>
                <a:gd name="T108" fmla="+- 0 3634 1064"/>
                <a:gd name="T109" fmla="*/ T108 w 4750"/>
                <a:gd name="T110" fmla="+- 0 1498 1101"/>
                <a:gd name="T111" fmla="*/ 1498 h 4750"/>
                <a:gd name="T112" fmla="+- 0 3640 1064"/>
                <a:gd name="T113" fmla="*/ T112 w 4750"/>
                <a:gd name="T114" fmla="+- 0 1456 1101"/>
                <a:gd name="T115" fmla="*/ 1456 h 4750"/>
                <a:gd name="T116" fmla="+- 0 3649 1064"/>
                <a:gd name="T117" fmla="*/ T116 w 4750"/>
                <a:gd name="T118" fmla="+- 0 1421 1101"/>
                <a:gd name="T119" fmla="*/ 1421 h 4750"/>
                <a:gd name="T120" fmla="+- 0 3663 1064"/>
                <a:gd name="T121" fmla="*/ T120 w 4750"/>
                <a:gd name="T122" fmla="+- 0 1381 1101"/>
                <a:gd name="T123" fmla="*/ 1381 h 4750"/>
                <a:gd name="T124" fmla="+- 0 3714 1064"/>
                <a:gd name="T125" fmla="*/ T124 w 4750"/>
                <a:gd name="T126" fmla="+- 0 1287 1101"/>
                <a:gd name="T127" fmla="*/ 1287 h 4750"/>
                <a:gd name="T128" fmla="+- 0 3747 1064"/>
                <a:gd name="T129" fmla="*/ T128 w 4750"/>
                <a:gd name="T130" fmla="+- 0 1246 1101"/>
                <a:gd name="T131" fmla="*/ 1246 h 4750"/>
                <a:gd name="T132" fmla="+- 0 3777 1064"/>
                <a:gd name="T133" fmla="*/ T132 w 4750"/>
                <a:gd name="T134" fmla="+- 0 1217 1101"/>
                <a:gd name="T135" fmla="*/ 1217 h 4750"/>
                <a:gd name="T136" fmla="+- 0 3903 1064"/>
                <a:gd name="T137" fmla="*/ T136 w 4750"/>
                <a:gd name="T138" fmla="+- 0 1136 1101"/>
                <a:gd name="T139" fmla="*/ 1136 h 4750"/>
                <a:gd name="T140" fmla="+- 0 4004 1064"/>
                <a:gd name="T141" fmla="*/ T140 w 4750"/>
                <a:gd name="T142" fmla="+- 0 1107 1101"/>
                <a:gd name="T143" fmla="*/ 1107 h 4750"/>
                <a:gd name="T144" fmla="+- 0 4052 1064"/>
                <a:gd name="T145" fmla="*/ T144 w 4750"/>
                <a:gd name="T146" fmla="+- 0 1101 1101"/>
                <a:gd name="T147" fmla="*/ 1101 h 4750"/>
                <a:gd name="T148" fmla="+- 0 4100 1064"/>
                <a:gd name="T149" fmla="*/ T148 w 4750"/>
                <a:gd name="T150" fmla="+- 0 1102 1101"/>
                <a:gd name="T151" fmla="*/ 1102 h 4750"/>
                <a:gd name="T152" fmla="+- 0 4144 1064"/>
                <a:gd name="T153" fmla="*/ T152 w 4750"/>
                <a:gd name="T154" fmla="+- 0 1106 1101"/>
                <a:gd name="T155" fmla="*/ 1106 h 4750"/>
                <a:gd name="T156" fmla="+- 0 4286 1064"/>
                <a:gd name="T157" fmla="*/ T156 w 4750"/>
                <a:gd name="T158" fmla="+- 0 1155 1101"/>
                <a:gd name="T159" fmla="*/ 1155 h 4750"/>
                <a:gd name="T160" fmla="+- 0 4406 1064"/>
                <a:gd name="T161" fmla="*/ T160 w 4750"/>
                <a:gd name="T162" fmla="+- 0 1251 1101"/>
                <a:gd name="T163" fmla="*/ 1251 h 4750"/>
                <a:gd name="T164" fmla="+- 0 4487 1064"/>
                <a:gd name="T165" fmla="*/ T164 w 4750"/>
                <a:gd name="T166" fmla="+- 0 1381 1101"/>
                <a:gd name="T167" fmla="*/ 1381 h 4750"/>
                <a:gd name="T168" fmla="+- 0 4515 1064"/>
                <a:gd name="T169" fmla="*/ T168 w 4750"/>
                <a:gd name="T170" fmla="+- 0 1485 1101"/>
                <a:gd name="T171" fmla="*/ 1485 h 4750"/>
                <a:gd name="T172" fmla="+- 0 4517 1064"/>
                <a:gd name="T173" fmla="*/ T172 w 4750"/>
                <a:gd name="T174" fmla="+- 0 1532 1101"/>
                <a:gd name="T175" fmla="*/ 1532 h 4750"/>
                <a:gd name="T176" fmla="+- 0 4514 1064"/>
                <a:gd name="T177" fmla="*/ T176 w 4750"/>
                <a:gd name="T178" fmla="+- 0 1596 1101"/>
                <a:gd name="T179" fmla="*/ 1596 h 4750"/>
                <a:gd name="T180" fmla="+- 0 4501 1064"/>
                <a:gd name="T181" fmla="*/ T180 w 4750"/>
                <a:gd name="T182" fmla="+- 0 1662 1101"/>
                <a:gd name="T183" fmla="*/ 1662 h 4750"/>
                <a:gd name="T184" fmla="+- 0 4495 1064"/>
                <a:gd name="T185" fmla="*/ T184 w 4750"/>
                <a:gd name="T186" fmla="+- 0 1683 1101"/>
                <a:gd name="T187" fmla="*/ 1683 h 4750"/>
                <a:gd name="T188" fmla="+- 0 4441 1064"/>
                <a:gd name="T189" fmla="*/ T188 w 4750"/>
                <a:gd name="T190" fmla="+- 0 1794 1101"/>
                <a:gd name="T191" fmla="*/ 1794 h 4750"/>
                <a:gd name="T192" fmla="+- 0 4422 1064"/>
                <a:gd name="T193" fmla="*/ T192 w 4750"/>
                <a:gd name="T194" fmla="+- 0 1829 1101"/>
                <a:gd name="T195" fmla="*/ 1829 h 4750"/>
                <a:gd name="T196" fmla="+- 0 4403 1064"/>
                <a:gd name="T197" fmla="*/ T196 w 4750"/>
                <a:gd name="T198" fmla="+- 0 1876 1101"/>
                <a:gd name="T199" fmla="*/ 1876 h 4750"/>
                <a:gd name="T200" fmla="+- 0 4386 1064"/>
                <a:gd name="T201" fmla="*/ T200 w 4750"/>
                <a:gd name="T202" fmla="+- 0 1976 1101"/>
                <a:gd name="T203" fmla="*/ 1976 h 4750"/>
                <a:gd name="T204" fmla="+- 0 4451 1064"/>
                <a:gd name="T205" fmla="*/ T204 w 4750"/>
                <a:gd name="T206" fmla="+- 0 2204 1101"/>
                <a:gd name="T207" fmla="*/ 2204 h 4750"/>
                <a:gd name="T208" fmla="+- 0 4690 1064"/>
                <a:gd name="T209" fmla="*/ T208 w 4750"/>
                <a:gd name="T210" fmla="+- 0 2364 1101"/>
                <a:gd name="T211" fmla="*/ 2364 h 4750"/>
                <a:gd name="T212" fmla="+- 0 2335 1064"/>
                <a:gd name="T213" fmla="*/ T212 w 4750"/>
                <a:gd name="T214" fmla="+- 0 5851 1101"/>
                <a:gd name="T215" fmla="*/ 5851 h 47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4750" h="4750">
                  <a:moveTo>
                    <a:pt x="1271" y="4750"/>
                  </a:moveTo>
                  <a:lnTo>
                    <a:pt x="1271" y="3704"/>
                  </a:lnTo>
                  <a:lnTo>
                    <a:pt x="1263" y="3627"/>
                  </a:lnTo>
                  <a:lnTo>
                    <a:pt x="1241" y="3555"/>
                  </a:lnTo>
                  <a:lnTo>
                    <a:pt x="1206" y="3490"/>
                  </a:lnTo>
                  <a:lnTo>
                    <a:pt x="1159" y="3434"/>
                  </a:lnTo>
                  <a:lnTo>
                    <a:pt x="1103" y="3387"/>
                  </a:lnTo>
                  <a:lnTo>
                    <a:pt x="1038" y="3352"/>
                  </a:lnTo>
                  <a:lnTo>
                    <a:pt x="967" y="3330"/>
                  </a:lnTo>
                  <a:lnTo>
                    <a:pt x="890" y="3322"/>
                  </a:lnTo>
                  <a:lnTo>
                    <a:pt x="833" y="3326"/>
                  </a:lnTo>
                  <a:lnTo>
                    <a:pt x="780" y="3337"/>
                  </a:lnTo>
                  <a:lnTo>
                    <a:pt x="730" y="3356"/>
                  </a:lnTo>
                  <a:lnTo>
                    <a:pt x="684" y="3381"/>
                  </a:lnTo>
                  <a:lnTo>
                    <a:pt x="629" y="3413"/>
                  </a:lnTo>
                  <a:lnTo>
                    <a:pt x="570" y="3435"/>
                  </a:lnTo>
                  <a:lnTo>
                    <a:pt x="508" y="3449"/>
                  </a:lnTo>
                  <a:lnTo>
                    <a:pt x="443" y="3454"/>
                  </a:lnTo>
                  <a:lnTo>
                    <a:pt x="371" y="3448"/>
                  </a:lnTo>
                  <a:lnTo>
                    <a:pt x="303" y="3431"/>
                  </a:lnTo>
                  <a:lnTo>
                    <a:pt x="240" y="3404"/>
                  </a:lnTo>
                  <a:lnTo>
                    <a:pt x="182" y="3368"/>
                  </a:lnTo>
                  <a:lnTo>
                    <a:pt x="130" y="3324"/>
                  </a:lnTo>
                  <a:lnTo>
                    <a:pt x="86" y="3272"/>
                  </a:lnTo>
                  <a:lnTo>
                    <a:pt x="50" y="3214"/>
                  </a:lnTo>
                  <a:lnTo>
                    <a:pt x="23" y="3151"/>
                  </a:lnTo>
                  <a:lnTo>
                    <a:pt x="6" y="3083"/>
                  </a:lnTo>
                  <a:lnTo>
                    <a:pt x="0" y="3011"/>
                  </a:lnTo>
                  <a:lnTo>
                    <a:pt x="6" y="2939"/>
                  </a:lnTo>
                  <a:lnTo>
                    <a:pt x="23" y="2871"/>
                  </a:lnTo>
                  <a:lnTo>
                    <a:pt x="50" y="2807"/>
                  </a:lnTo>
                  <a:lnTo>
                    <a:pt x="86" y="2749"/>
                  </a:lnTo>
                  <a:lnTo>
                    <a:pt x="130" y="2697"/>
                  </a:lnTo>
                  <a:lnTo>
                    <a:pt x="182" y="2653"/>
                  </a:lnTo>
                  <a:lnTo>
                    <a:pt x="240" y="2616"/>
                  </a:lnTo>
                  <a:lnTo>
                    <a:pt x="303" y="2590"/>
                  </a:lnTo>
                  <a:lnTo>
                    <a:pt x="371" y="2573"/>
                  </a:lnTo>
                  <a:lnTo>
                    <a:pt x="443" y="2567"/>
                  </a:lnTo>
                  <a:lnTo>
                    <a:pt x="505" y="2571"/>
                  </a:lnTo>
                  <a:lnTo>
                    <a:pt x="564" y="2583"/>
                  </a:lnTo>
                  <a:lnTo>
                    <a:pt x="669" y="2627"/>
                  </a:lnTo>
                  <a:lnTo>
                    <a:pt x="680" y="2638"/>
                  </a:lnTo>
                  <a:lnTo>
                    <a:pt x="691" y="2642"/>
                  </a:lnTo>
                  <a:lnTo>
                    <a:pt x="788" y="2685"/>
                  </a:lnTo>
                  <a:lnTo>
                    <a:pt x="890" y="2698"/>
                  </a:lnTo>
                  <a:lnTo>
                    <a:pt x="967" y="2690"/>
                  </a:lnTo>
                  <a:lnTo>
                    <a:pt x="1038" y="2668"/>
                  </a:lnTo>
                  <a:lnTo>
                    <a:pt x="1103" y="2633"/>
                  </a:lnTo>
                  <a:lnTo>
                    <a:pt x="1159" y="2587"/>
                  </a:lnTo>
                  <a:lnTo>
                    <a:pt x="1206" y="2530"/>
                  </a:lnTo>
                  <a:lnTo>
                    <a:pt x="1241" y="2466"/>
                  </a:lnTo>
                  <a:lnTo>
                    <a:pt x="1263" y="2394"/>
                  </a:lnTo>
                  <a:lnTo>
                    <a:pt x="1271" y="2318"/>
                  </a:lnTo>
                  <a:lnTo>
                    <a:pt x="1271" y="1271"/>
                  </a:lnTo>
                  <a:lnTo>
                    <a:pt x="2316" y="1271"/>
                  </a:lnTo>
                  <a:lnTo>
                    <a:pt x="2319" y="1271"/>
                  </a:lnTo>
                  <a:lnTo>
                    <a:pt x="2334" y="1270"/>
                  </a:lnTo>
                  <a:lnTo>
                    <a:pt x="2403" y="1261"/>
                  </a:lnTo>
                  <a:lnTo>
                    <a:pt x="2466" y="1241"/>
                  </a:lnTo>
                  <a:lnTo>
                    <a:pt x="2530" y="1206"/>
                  </a:lnTo>
                  <a:lnTo>
                    <a:pt x="2559" y="1183"/>
                  </a:lnTo>
                  <a:lnTo>
                    <a:pt x="2570" y="1177"/>
                  </a:lnTo>
                  <a:lnTo>
                    <a:pt x="2579" y="1168"/>
                  </a:lnTo>
                  <a:lnTo>
                    <a:pt x="2586" y="1159"/>
                  </a:lnTo>
                  <a:lnTo>
                    <a:pt x="2612" y="1132"/>
                  </a:lnTo>
                  <a:lnTo>
                    <a:pt x="2653" y="1070"/>
                  </a:lnTo>
                  <a:lnTo>
                    <a:pt x="2680" y="1005"/>
                  </a:lnTo>
                  <a:lnTo>
                    <a:pt x="2683" y="994"/>
                  </a:lnTo>
                  <a:lnTo>
                    <a:pt x="2686" y="984"/>
                  </a:lnTo>
                  <a:lnTo>
                    <a:pt x="2697" y="921"/>
                  </a:lnTo>
                  <a:lnTo>
                    <a:pt x="2698" y="890"/>
                  </a:lnTo>
                  <a:lnTo>
                    <a:pt x="2698" y="877"/>
                  </a:lnTo>
                  <a:lnTo>
                    <a:pt x="2691" y="812"/>
                  </a:lnTo>
                  <a:lnTo>
                    <a:pt x="2685" y="787"/>
                  </a:lnTo>
                  <a:lnTo>
                    <a:pt x="2682" y="777"/>
                  </a:lnTo>
                  <a:lnTo>
                    <a:pt x="2670" y="742"/>
                  </a:lnTo>
                  <a:lnTo>
                    <a:pt x="2668" y="739"/>
                  </a:lnTo>
                  <a:lnTo>
                    <a:pt x="2664" y="729"/>
                  </a:lnTo>
                  <a:lnTo>
                    <a:pt x="2659" y="719"/>
                  </a:lnTo>
                  <a:lnTo>
                    <a:pt x="2654" y="709"/>
                  </a:lnTo>
                  <a:lnTo>
                    <a:pt x="2648" y="700"/>
                  </a:lnTo>
                  <a:lnTo>
                    <a:pt x="2648" y="698"/>
                  </a:lnTo>
                  <a:lnTo>
                    <a:pt x="2648" y="697"/>
                  </a:lnTo>
                  <a:lnTo>
                    <a:pt x="2647" y="697"/>
                  </a:lnTo>
                  <a:lnTo>
                    <a:pt x="2645" y="693"/>
                  </a:lnTo>
                  <a:lnTo>
                    <a:pt x="2644" y="689"/>
                  </a:lnTo>
                  <a:lnTo>
                    <a:pt x="2639" y="683"/>
                  </a:lnTo>
                  <a:lnTo>
                    <a:pt x="2638" y="681"/>
                  </a:lnTo>
                  <a:lnTo>
                    <a:pt x="2638" y="680"/>
                  </a:lnTo>
                  <a:lnTo>
                    <a:pt x="2638" y="678"/>
                  </a:lnTo>
                  <a:lnTo>
                    <a:pt x="2631" y="669"/>
                  </a:lnTo>
                  <a:lnTo>
                    <a:pt x="2625" y="660"/>
                  </a:lnTo>
                  <a:lnTo>
                    <a:pt x="2619" y="650"/>
                  </a:lnTo>
                  <a:lnTo>
                    <a:pt x="2614" y="639"/>
                  </a:lnTo>
                  <a:lnTo>
                    <a:pt x="2612" y="638"/>
                  </a:lnTo>
                  <a:lnTo>
                    <a:pt x="2612" y="635"/>
                  </a:lnTo>
                  <a:lnTo>
                    <a:pt x="2611" y="633"/>
                  </a:lnTo>
                  <a:lnTo>
                    <a:pt x="2606" y="624"/>
                  </a:lnTo>
                  <a:lnTo>
                    <a:pt x="2603" y="615"/>
                  </a:lnTo>
                  <a:lnTo>
                    <a:pt x="2599" y="606"/>
                  </a:lnTo>
                  <a:lnTo>
                    <a:pt x="2594" y="595"/>
                  </a:lnTo>
                  <a:lnTo>
                    <a:pt x="2590" y="585"/>
                  </a:lnTo>
                  <a:lnTo>
                    <a:pt x="2587" y="574"/>
                  </a:lnTo>
                  <a:lnTo>
                    <a:pt x="2583" y="564"/>
                  </a:lnTo>
                  <a:lnTo>
                    <a:pt x="2583" y="561"/>
                  </a:lnTo>
                  <a:lnTo>
                    <a:pt x="2579" y="547"/>
                  </a:lnTo>
                  <a:lnTo>
                    <a:pt x="2568" y="474"/>
                  </a:lnTo>
                  <a:lnTo>
                    <a:pt x="2567" y="443"/>
                  </a:lnTo>
                  <a:lnTo>
                    <a:pt x="2567" y="431"/>
                  </a:lnTo>
                  <a:lnTo>
                    <a:pt x="2568" y="420"/>
                  </a:lnTo>
                  <a:lnTo>
                    <a:pt x="2569" y="409"/>
                  </a:lnTo>
                  <a:lnTo>
                    <a:pt x="2570" y="397"/>
                  </a:lnTo>
                  <a:lnTo>
                    <a:pt x="2570" y="387"/>
                  </a:lnTo>
                  <a:lnTo>
                    <a:pt x="2572" y="376"/>
                  </a:lnTo>
                  <a:lnTo>
                    <a:pt x="2574" y="366"/>
                  </a:lnTo>
                  <a:lnTo>
                    <a:pt x="2576" y="355"/>
                  </a:lnTo>
                  <a:lnTo>
                    <a:pt x="2576" y="352"/>
                  </a:lnTo>
                  <a:lnTo>
                    <a:pt x="2579" y="341"/>
                  </a:lnTo>
                  <a:lnTo>
                    <a:pt x="2580" y="331"/>
                  </a:lnTo>
                  <a:lnTo>
                    <a:pt x="2585" y="320"/>
                  </a:lnTo>
                  <a:lnTo>
                    <a:pt x="2588" y="310"/>
                  </a:lnTo>
                  <a:lnTo>
                    <a:pt x="2591" y="300"/>
                  </a:lnTo>
                  <a:lnTo>
                    <a:pt x="2594" y="290"/>
                  </a:lnTo>
                  <a:lnTo>
                    <a:pt x="2599" y="280"/>
                  </a:lnTo>
                  <a:lnTo>
                    <a:pt x="2609" y="255"/>
                  </a:lnTo>
                  <a:lnTo>
                    <a:pt x="2621" y="231"/>
                  </a:lnTo>
                  <a:lnTo>
                    <a:pt x="2635" y="208"/>
                  </a:lnTo>
                  <a:lnTo>
                    <a:pt x="2650" y="186"/>
                  </a:lnTo>
                  <a:lnTo>
                    <a:pt x="2657" y="175"/>
                  </a:lnTo>
                  <a:lnTo>
                    <a:pt x="2665" y="164"/>
                  </a:lnTo>
                  <a:lnTo>
                    <a:pt x="2674" y="154"/>
                  </a:lnTo>
                  <a:lnTo>
                    <a:pt x="2683" y="145"/>
                  </a:lnTo>
                  <a:lnTo>
                    <a:pt x="2690" y="137"/>
                  </a:lnTo>
                  <a:lnTo>
                    <a:pt x="2698" y="130"/>
                  </a:lnTo>
                  <a:lnTo>
                    <a:pt x="2705" y="123"/>
                  </a:lnTo>
                  <a:lnTo>
                    <a:pt x="2713" y="116"/>
                  </a:lnTo>
                  <a:lnTo>
                    <a:pt x="2725" y="105"/>
                  </a:lnTo>
                  <a:lnTo>
                    <a:pt x="2781" y="64"/>
                  </a:lnTo>
                  <a:lnTo>
                    <a:pt x="2837" y="35"/>
                  </a:lnTo>
                  <a:lnTo>
                    <a:pt x="2839" y="35"/>
                  </a:lnTo>
                  <a:lnTo>
                    <a:pt x="2849" y="31"/>
                  </a:lnTo>
                  <a:lnTo>
                    <a:pt x="2916" y="11"/>
                  </a:lnTo>
                  <a:lnTo>
                    <a:pt x="2928" y="9"/>
                  </a:lnTo>
                  <a:lnTo>
                    <a:pt x="2940" y="6"/>
                  </a:lnTo>
                  <a:lnTo>
                    <a:pt x="2954" y="3"/>
                  </a:lnTo>
                  <a:lnTo>
                    <a:pt x="2967" y="3"/>
                  </a:lnTo>
                  <a:lnTo>
                    <a:pt x="2978" y="1"/>
                  </a:lnTo>
                  <a:lnTo>
                    <a:pt x="2988" y="0"/>
                  </a:lnTo>
                  <a:lnTo>
                    <a:pt x="2999" y="0"/>
                  </a:lnTo>
                  <a:lnTo>
                    <a:pt x="3009" y="0"/>
                  </a:lnTo>
                  <a:lnTo>
                    <a:pt x="3023" y="0"/>
                  </a:lnTo>
                  <a:lnTo>
                    <a:pt x="3036" y="1"/>
                  </a:lnTo>
                  <a:lnTo>
                    <a:pt x="3048" y="2"/>
                  </a:lnTo>
                  <a:lnTo>
                    <a:pt x="3061" y="3"/>
                  </a:lnTo>
                  <a:lnTo>
                    <a:pt x="3070" y="3"/>
                  </a:lnTo>
                  <a:lnTo>
                    <a:pt x="3080" y="5"/>
                  </a:lnTo>
                  <a:lnTo>
                    <a:pt x="3090" y="8"/>
                  </a:lnTo>
                  <a:lnTo>
                    <a:pt x="3103" y="10"/>
                  </a:lnTo>
                  <a:lnTo>
                    <a:pt x="3163" y="27"/>
                  </a:lnTo>
                  <a:lnTo>
                    <a:pt x="3222" y="54"/>
                  </a:lnTo>
                  <a:lnTo>
                    <a:pt x="3285" y="95"/>
                  </a:lnTo>
                  <a:lnTo>
                    <a:pt x="3330" y="136"/>
                  </a:lnTo>
                  <a:lnTo>
                    <a:pt x="3336" y="142"/>
                  </a:lnTo>
                  <a:lnTo>
                    <a:pt x="3342" y="150"/>
                  </a:lnTo>
                  <a:lnTo>
                    <a:pt x="3348" y="157"/>
                  </a:lnTo>
                  <a:lnTo>
                    <a:pt x="3356" y="166"/>
                  </a:lnTo>
                  <a:lnTo>
                    <a:pt x="3395" y="222"/>
                  </a:lnTo>
                  <a:lnTo>
                    <a:pt x="3423" y="280"/>
                  </a:lnTo>
                  <a:lnTo>
                    <a:pt x="3443" y="346"/>
                  </a:lnTo>
                  <a:lnTo>
                    <a:pt x="3445" y="358"/>
                  </a:lnTo>
                  <a:lnTo>
                    <a:pt x="3448" y="370"/>
                  </a:lnTo>
                  <a:lnTo>
                    <a:pt x="3451" y="384"/>
                  </a:lnTo>
                  <a:lnTo>
                    <a:pt x="3451" y="397"/>
                  </a:lnTo>
                  <a:lnTo>
                    <a:pt x="3452" y="409"/>
                  </a:lnTo>
                  <a:lnTo>
                    <a:pt x="3453" y="420"/>
                  </a:lnTo>
                  <a:lnTo>
                    <a:pt x="3453" y="431"/>
                  </a:lnTo>
                  <a:lnTo>
                    <a:pt x="3454" y="443"/>
                  </a:lnTo>
                  <a:lnTo>
                    <a:pt x="3453" y="461"/>
                  </a:lnTo>
                  <a:lnTo>
                    <a:pt x="3452" y="478"/>
                  </a:lnTo>
                  <a:lnTo>
                    <a:pt x="3450" y="495"/>
                  </a:lnTo>
                  <a:lnTo>
                    <a:pt x="3448" y="512"/>
                  </a:lnTo>
                  <a:lnTo>
                    <a:pt x="3445" y="529"/>
                  </a:lnTo>
                  <a:lnTo>
                    <a:pt x="3441" y="545"/>
                  </a:lnTo>
                  <a:lnTo>
                    <a:pt x="3437" y="561"/>
                  </a:lnTo>
                  <a:lnTo>
                    <a:pt x="3432" y="577"/>
                  </a:lnTo>
                  <a:lnTo>
                    <a:pt x="3432" y="579"/>
                  </a:lnTo>
                  <a:lnTo>
                    <a:pt x="3431" y="580"/>
                  </a:lnTo>
                  <a:lnTo>
                    <a:pt x="3431" y="582"/>
                  </a:lnTo>
                  <a:lnTo>
                    <a:pt x="3427" y="593"/>
                  </a:lnTo>
                  <a:lnTo>
                    <a:pt x="3401" y="650"/>
                  </a:lnTo>
                  <a:lnTo>
                    <a:pt x="3378" y="689"/>
                  </a:lnTo>
                  <a:lnTo>
                    <a:pt x="3377" y="693"/>
                  </a:lnTo>
                  <a:lnTo>
                    <a:pt x="3377" y="695"/>
                  </a:lnTo>
                  <a:lnTo>
                    <a:pt x="3369" y="705"/>
                  </a:lnTo>
                  <a:lnTo>
                    <a:pt x="3363" y="716"/>
                  </a:lnTo>
                  <a:lnTo>
                    <a:pt x="3358" y="728"/>
                  </a:lnTo>
                  <a:lnTo>
                    <a:pt x="3354" y="739"/>
                  </a:lnTo>
                  <a:lnTo>
                    <a:pt x="3348" y="750"/>
                  </a:lnTo>
                  <a:lnTo>
                    <a:pt x="3343" y="762"/>
                  </a:lnTo>
                  <a:lnTo>
                    <a:pt x="3339" y="775"/>
                  </a:lnTo>
                  <a:lnTo>
                    <a:pt x="3336" y="787"/>
                  </a:lnTo>
                  <a:lnTo>
                    <a:pt x="3333" y="798"/>
                  </a:lnTo>
                  <a:lnTo>
                    <a:pt x="3331" y="810"/>
                  </a:lnTo>
                  <a:lnTo>
                    <a:pt x="3322" y="875"/>
                  </a:lnTo>
                  <a:lnTo>
                    <a:pt x="3322" y="890"/>
                  </a:lnTo>
                  <a:lnTo>
                    <a:pt x="3330" y="967"/>
                  </a:lnTo>
                  <a:lnTo>
                    <a:pt x="3352" y="1038"/>
                  </a:lnTo>
                  <a:lnTo>
                    <a:pt x="3387" y="1103"/>
                  </a:lnTo>
                  <a:lnTo>
                    <a:pt x="3434" y="1159"/>
                  </a:lnTo>
                  <a:lnTo>
                    <a:pt x="3490" y="1206"/>
                  </a:lnTo>
                  <a:lnTo>
                    <a:pt x="3555" y="1241"/>
                  </a:lnTo>
                  <a:lnTo>
                    <a:pt x="3626" y="1263"/>
                  </a:lnTo>
                  <a:lnTo>
                    <a:pt x="3703" y="1271"/>
                  </a:lnTo>
                  <a:lnTo>
                    <a:pt x="4750" y="1271"/>
                  </a:lnTo>
                  <a:lnTo>
                    <a:pt x="4750" y="4750"/>
                  </a:lnTo>
                  <a:lnTo>
                    <a:pt x="1271" y="4750"/>
                  </a:lnTo>
                  <a:close/>
                </a:path>
              </a:pathLst>
            </a:custGeom>
            <a:noFill/>
            <a:ln w="38100">
              <a:solidFill>
                <a:srgbClr val="00B6D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6" name="docshape24">
              <a:extLst>
                <a:ext uri="{FF2B5EF4-FFF2-40B4-BE49-F238E27FC236}">
                  <a16:creationId xmlns:a16="http://schemas.microsoft.com/office/drawing/2014/main" id="{BE882F0F-A9F0-4DE5-8F73-D5D5B18D6187}"/>
                </a:ext>
              </a:extLst>
            </p:cNvPr>
            <p:cNvSpPr txBox="1">
              <a:spLocks noChangeArrowheads="1"/>
            </p:cNvSpPr>
            <p:nvPr/>
          </p:nvSpPr>
          <p:spPr bwMode="auto">
            <a:xfrm>
              <a:off x="2653" y="3147"/>
              <a:ext cx="2855"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indent="-3810" algn="ctr">
                <a:lnSpc>
                  <a:spcPct val="103000"/>
                </a:lnSpc>
              </a:pPr>
              <a:endParaRPr lang="en-GB" sz="1100" dirty="0">
                <a:effectLst/>
                <a:latin typeface="Corbel" panose="020B0503020204020204" pitchFamily="34" charset="0"/>
                <a:ea typeface="Corbel" panose="020B0503020204020204" pitchFamily="34" charset="0"/>
                <a:cs typeface="Corbel" panose="020B0503020204020204" pitchFamily="34" charset="0"/>
              </a:endParaRPr>
            </a:p>
          </p:txBody>
        </p:sp>
      </p:grpSp>
      <p:sp>
        <p:nvSpPr>
          <p:cNvPr id="18" name="TextBox 17">
            <a:extLst>
              <a:ext uri="{FF2B5EF4-FFF2-40B4-BE49-F238E27FC236}">
                <a16:creationId xmlns:a16="http://schemas.microsoft.com/office/drawing/2014/main" id="{D160837A-9872-48D1-B4B1-1D244CA523AD}"/>
              </a:ext>
            </a:extLst>
          </p:cNvPr>
          <p:cNvSpPr txBox="1"/>
          <p:nvPr/>
        </p:nvSpPr>
        <p:spPr>
          <a:xfrm>
            <a:off x="5436431" y="4359786"/>
            <a:ext cx="2256303" cy="1600438"/>
          </a:xfrm>
          <a:prstGeom prst="rect">
            <a:avLst/>
          </a:prstGeom>
          <a:noFill/>
        </p:spPr>
        <p:txBody>
          <a:bodyPr wrap="square">
            <a:spAutoFit/>
          </a:bodyPr>
          <a:lstStyle/>
          <a:p>
            <a:r>
              <a:rPr lang="en-GB" sz="1400" dirty="0"/>
              <a:t>If you have any questions about the application or assessment process, Sharon and Beverley from ADDS are available to help and can be contacted via:  </a:t>
            </a:r>
          </a:p>
          <a:p>
            <a:r>
              <a:rPr lang="en-GB" sz="1400" dirty="0">
                <a:solidFill>
                  <a:srgbClr val="00A9CE"/>
                </a:solidFill>
                <a:hlinkClick r:id="rId2">
                  <a:extLst>
                    <a:ext uri="{A12FA001-AC4F-418D-AE19-62706E023703}">
                      <ahyp:hlinkClr xmlns:ahyp="http://schemas.microsoft.com/office/drawing/2018/hyperlinkcolor" val="tx"/>
                    </a:ext>
                  </a:extLst>
                </a:hlinkClick>
              </a:rPr>
              <a:t>adds.enh-tr@nhs.net</a:t>
            </a:r>
            <a:endParaRPr lang="en-GB" sz="1400" dirty="0"/>
          </a:p>
        </p:txBody>
      </p:sp>
    </p:spTree>
    <p:extLst>
      <p:ext uri="{BB962C8B-B14F-4D97-AF65-F5344CB8AC3E}">
        <p14:creationId xmlns:p14="http://schemas.microsoft.com/office/powerpoint/2010/main" val="2623158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BEC4D-6353-45B7-9045-0D3814DB8ADA}"/>
              </a:ext>
            </a:extLst>
          </p:cNvPr>
          <p:cNvSpPr>
            <a:spLocks noGrp="1"/>
          </p:cNvSpPr>
          <p:nvPr>
            <p:ph type="title"/>
          </p:nvPr>
        </p:nvSpPr>
        <p:spPr/>
        <p:txBody>
          <a:bodyPr/>
          <a:lstStyle/>
          <a:p>
            <a:r>
              <a:rPr lang="en-GB" dirty="0"/>
              <a:t>Candidate Guide</a:t>
            </a:r>
          </a:p>
        </p:txBody>
      </p:sp>
    </p:spTree>
    <p:extLst>
      <p:ext uri="{BB962C8B-B14F-4D97-AF65-F5344CB8AC3E}">
        <p14:creationId xmlns:p14="http://schemas.microsoft.com/office/powerpoint/2010/main" val="35758957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EC25-83BC-924A-9706-68C8D5B04D41}"/>
              </a:ext>
            </a:extLst>
          </p:cNvPr>
          <p:cNvSpPr>
            <a:spLocks noGrp="1"/>
          </p:cNvSpPr>
          <p:nvPr>
            <p:ph type="title"/>
          </p:nvPr>
        </p:nvSpPr>
        <p:spPr/>
        <p:txBody>
          <a:bodyPr>
            <a:normAutofit fontScale="90000"/>
          </a:bodyPr>
          <a:lstStyle/>
          <a:p>
            <a:r>
              <a:rPr lang="en-GB" sz="2900" dirty="0"/>
              <a:t>Candidate</a:t>
            </a:r>
            <a:r>
              <a:rPr lang="en-GB" dirty="0"/>
              <a:t> Information</a:t>
            </a:r>
          </a:p>
        </p:txBody>
      </p:sp>
      <p:sp>
        <p:nvSpPr>
          <p:cNvPr id="18" name="Text Placeholder 3">
            <a:extLst>
              <a:ext uri="{FF2B5EF4-FFF2-40B4-BE49-F238E27FC236}">
                <a16:creationId xmlns:a16="http://schemas.microsoft.com/office/drawing/2014/main" id="{E4E0F83A-D3E5-8E4F-9FFF-8F77BCBDF7F7}"/>
              </a:ext>
            </a:extLst>
          </p:cNvPr>
          <p:cNvSpPr txBox="1">
            <a:spLocks/>
          </p:cNvSpPr>
          <p:nvPr/>
        </p:nvSpPr>
        <p:spPr>
          <a:xfrm>
            <a:off x="7044297" y="1706710"/>
            <a:ext cx="1872208" cy="3990825"/>
          </a:xfrm>
          <a:prstGeom prst="rect">
            <a:avLst/>
          </a:prstGeom>
        </p:spPr>
        <p:txBody>
          <a:bodyPr vert="horz" lIns="9000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1050" b="0" kern="1200">
                <a:solidFill>
                  <a:schemeClr val="tx1">
                    <a:lumMod val="65000"/>
                    <a:lumOff val="35000"/>
                  </a:schemeClr>
                </a:solidFill>
                <a:latin typeface="+mn-lt"/>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lumMod val="65000"/>
                    <a:lumOff val="35000"/>
                  </a:schemeClr>
                </a:solidFill>
                <a:latin typeface="+mn-lt"/>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lumMod val="65000"/>
                    <a:lumOff val="35000"/>
                  </a:schemeClr>
                </a:solidFill>
                <a:latin typeface="+mn-lt"/>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lumMod val="65000"/>
                    <a:lumOff val="35000"/>
                  </a:schemeClr>
                </a:solidFill>
                <a:latin typeface="+mn-lt"/>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a:buFont typeface="Arial" panose="020B0604020202020204" pitchFamily="34" charset="0"/>
              <a:buChar char="•"/>
            </a:pPr>
            <a:endParaRPr lang="en-GB" sz="800" dirty="0">
              <a:solidFill>
                <a:srgbClr val="595959"/>
              </a:solidFill>
            </a:endParaRPr>
          </a:p>
        </p:txBody>
      </p:sp>
      <p:grpSp>
        <p:nvGrpSpPr>
          <p:cNvPr id="4" name="Group 3">
            <a:extLst>
              <a:ext uri="{FF2B5EF4-FFF2-40B4-BE49-F238E27FC236}">
                <a16:creationId xmlns:a16="http://schemas.microsoft.com/office/drawing/2014/main" id="{FFF67E50-C97B-49DC-A5D7-1EDE743486E6}"/>
              </a:ext>
            </a:extLst>
          </p:cNvPr>
          <p:cNvGrpSpPr/>
          <p:nvPr/>
        </p:nvGrpSpPr>
        <p:grpSpPr>
          <a:xfrm>
            <a:off x="560512" y="1319811"/>
            <a:ext cx="8569241" cy="4764622"/>
            <a:chOff x="560512" y="1319811"/>
            <a:chExt cx="8569241" cy="4764622"/>
          </a:xfrm>
        </p:grpSpPr>
        <p:grpSp>
          <p:nvGrpSpPr>
            <p:cNvPr id="9" name="docshapegroup30">
              <a:extLst>
                <a:ext uri="{FF2B5EF4-FFF2-40B4-BE49-F238E27FC236}">
                  <a16:creationId xmlns:a16="http://schemas.microsoft.com/office/drawing/2014/main" id="{05BEBE67-60CC-4933-8AF9-908074D80422}"/>
                </a:ext>
              </a:extLst>
            </p:cNvPr>
            <p:cNvGrpSpPr>
              <a:grpSpLocks/>
            </p:cNvGrpSpPr>
            <p:nvPr/>
          </p:nvGrpSpPr>
          <p:grpSpPr bwMode="auto">
            <a:xfrm>
              <a:off x="560512" y="1319811"/>
              <a:ext cx="8569241" cy="4764622"/>
              <a:chOff x="1082" y="28"/>
              <a:chExt cx="9497" cy="5726"/>
            </a:xfrm>
          </p:grpSpPr>
          <p:sp>
            <p:nvSpPr>
              <p:cNvPr id="10" name="docshape31">
                <a:extLst>
                  <a:ext uri="{FF2B5EF4-FFF2-40B4-BE49-F238E27FC236}">
                    <a16:creationId xmlns:a16="http://schemas.microsoft.com/office/drawing/2014/main" id="{A12C2597-C3A2-4B83-998D-AD11A44AB95F}"/>
                  </a:ext>
                </a:extLst>
              </p:cNvPr>
              <p:cNvSpPr>
                <a:spLocks noChangeArrowheads="1"/>
              </p:cNvSpPr>
              <p:nvPr/>
            </p:nvSpPr>
            <p:spPr bwMode="auto">
              <a:xfrm>
                <a:off x="1082" y="28"/>
                <a:ext cx="9497" cy="5582"/>
              </a:xfrm>
              <a:prstGeom prst="rect">
                <a:avLst/>
              </a:prstGeom>
              <a:solidFill>
                <a:srgbClr val="F9BC86">
                  <a:alpha val="33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400" dirty="0"/>
              </a:p>
            </p:txBody>
          </p:sp>
          <p:cxnSp>
            <p:nvCxnSpPr>
              <p:cNvPr id="11" name="Line 73">
                <a:extLst>
                  <a:ext uri="{FF2B5EF4-FFF2-40B4-BE49-F238E27FC236}">
                    <a16:creationId xmlns:a16="http://schemas.microsoft.com/office/drawing/2014/main" id="{A2390FD1-D046-4A76-84D4-64F0ED8BA84C}"/>
                  </a:ext>
                </a:extLst>
              </p:cNvPr>
              <p:cNvCxnSpPr>
                <a:cxnSpLocks noChangeShapeType="1"/>
              </p:cNvCxnSpPr>
              <p:nvPr/>
            </p:nvCxnSpPr>
            <p:spPr bwMode="auto">
              <a:xfrm>
                <a:off x="5933" y="469"/>
                <a:ext cx="0" cy="4989"/>
              </a:xfrm>
              <a:prstGeom prst="line">
                <a:avLst/>
              </a:prstGeom>
              <a:noFill/>
              <a:ln w="12700">
                <a:solidFill>
                  <a:srgbClr val="F08225"/>
                </a:solidFill>
                <a:prstDash val="solid"/>
                <a:round/>
                <a:headEnd/>
                <a:tailEnd/>
              </a:ln>
              <a:extLst>
                <a:ext uri="{909E8E84-426E-40DD-AFC4-6F175D3DCCD1}">
                  <a14:hiddenFill xmlns:a14="http://schemas.microsoft.com/office/drawing/2010/main">
                    <a:noFill/>
                  </a14:hiddenFill>
                </a:ext>
              </a:extLst>
            </p:spPr>
          </p:cxnSp>
          <p:sp>
            <p:nvSpPr>
              <p:cNvPr id="12" name="docshape32">
                <a:extLst>
                  <a:ext uri="{FF2B5EF4-FFF2-40B4-BE49-F238E27FC236}">
                    <a16:creationId xmlns:a16="http://schemas.microsoft.com/office/drawing/2014/main" id="{F6130E69-C336-4382-9949-A30728BBD376}"/>
                  </a:ext>
                </a:extLst>
              </p:cNvPr>
              <p:cNvSpPr txBox="1">
                <a:spLocks noChangeArrowheads="1"/>
              </p:cNvSpPr>
              <p:nvPr/>
            </p:nvSpPr>
            <p:spPr bwMode="auto">
              <a:xfrm>
                <a:off x="2821" y="265"/>
                <a:ext cx="1293"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400" b="1" spc="-10" dirty="0">
                    <a:effectLst/>
                    <a:ea typeface="Corbel" panose="020B0503020204020204" pitchFamily="34" charset="0"/>
                    <a:cs typeface="Corbel" panose="020B0503020204020204" pitchFamily="34" charset="0"/>
                  </a:rPr>
                  <a:t>ADDS Benefits</a:t>
                </a:r>
                <a:endParaRPr lang="en-GB" sz="1400" dirty="0">
                  <a:effectLst/>
                  <a:ea typeface="Corbel" panose="020B0503020204020204" pitchFamily="34" charset="0"/>
                  <a:cs typeface="Corbel" panose="020B0503020204020204" pitchFamily="34" charset="0"/>
                </a:endParaRPr>
              </a:p>
            </p:txBody>
          </p:sp>
          <p:sp>
            <p:nvSpPr>
              <p:cNvPr id="13" name="docshape33">
                <a:extLst>
                  <a:ext uri="{FF2B5EF4-FFF2-40B4-BE49-F238E27FC236}">
                    <a16:creationId xmlns:a16="http://schemas.microsoft.com/office/drawing/2014/main" id="{953B9D35-887D-4B82-8130-240C4079AF7A}"/>
                  </a:ext>
                </a:extLst>
              </p:cNvPr>
              <p:cNvSpPr txBox="1">
                <a:spLocks noChangeArrowheads="1"/>
              </p:cNvSpPr>
              <p:nvPr/>
            </p:nvSpPr>
            <p:spPr bwMode="auto">
              <a:xfrm>
                <a:off x="7264" y="349"/>
                <a:ext cx="19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400" b="1" spc="-10" dirty="0">
                    <a:effectLst/>
                    <a:ea typeface="Corbel" panose="020B0503020204020204" pitchFamily="34" charset="0"/>
                    <a:cs typeface="Corbel" panose="020B0503020204020204" pitchFamily="34" charset="0"/>
                  </a:rPr>
                  <a:t>ADDS Commitments</a:t>
                </a:r>
                <a:endParaRPr lang="en-GB" sz="1400" dirty="0">
                  <a:effectLst/>
                  <a:ea typeface="Corbel" panose="020B0503020204020204" pitchFamily="34" charset="0"/>
                  <a:cs typeface="Corbel" panose="020B0503020204020204" pitchFamily="34" charset="0"/>
                </a:endParaRPr>
              </a:p>
            </p:txBody>
          </p:sp>
          <p:sp>
            <p:nvSpPr>
              <p:cNvPr id="14" name="docshape35">
                <a:extLst>
                  <a:ext uri="{FF2B5EF4-FFF2-40B4-BE49-F238E27FC236}">
                    <a16:creationId xmlns:a16="http://schemas.microsoft.com/office/drawing/2014/main" id="{ECD61D5F-BA20-4BD4-B673-71A72E35088A}"/>
                  </a:ext>
                </a:extLst>
              </p:cNvPr>
              <p:cNvSpPr txBox="1">
                <a:spLocks noChangeArrowheads="1"/>
              </p:cNvSpPr>
              <p:nvPr/>
            </p:nvSpPr>
            <p:spPr bwMode="auto">
              <a:xfrm>
                <a:off x="1361" y="785"/>
                <a:ext cx="4279" cy="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Intense, high impact leadership development that goes beyond knowledge and skills </a:t>
                </a:r>
              </a:p>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Participation in wider debates, learn from others and benefit from intellectually stimulating real-world insights </a:t>
                </a:r>
              </a:p>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Real experiences to advance your skills and build confidence </a:t>
                </a:r>
              </a:p>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Accelerate the achievement of your professional ambitions</a:t>
                </a:r>
              </a:p>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Individual mentoring and input with partner CEOs</a:t>
                </a:r>
                <a:r>
                  <a:rPr lang="en-GB" sz="1400" dirty="0">
                    <a:ea typeface="Corbel" panose="020B0503020204020204" pitchFamily="34" charset="0"/>
                    <a:cs typeface="Corbel" panose="020B0503020204020204" pitchFamily="34" charset="0"/>
                  </a:rPr>
                  <a:t> &amp; Senior System Leaders</a:t>
                </a:r>
                <a:endParaRPr lang="en-GB" sz="1400" dirty="0">
                  <a:effectLst/>
                  <a:ea typeface="Corbel" panose="020B0503020204020204" pitchFamily="34" charset="0"/>
                  <a:cs typeface="Corbel" panose="020B0503020204020204" pitchFamily="34" charset="0"/>
                </a:endParaRPr>
              </a:p>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Expanded professional networks and career lasting relationships</a:t>
                </a:r>
              </a:p>
              <a:p>
                <a:pPr marL="360363" marR="10160" lvl="0" indent="-360363">
                  <a:lnSpc>
                    <a:spcPct val="115000"/>
                  </a:lnSpc>
                  <a:spcBef>
                    <a:spcPts val="45"/>
                  </a:spcBef>
                  <a:spcAft>
                    <a:spcPts val="0"/>
                  </a:spcAft>
                  <a:buSzPct val="100000"/>
                  <a:buFont typeface="Corbel" panose="020B0503020204020204" pitchFamily="34" charset="0"/>
                  <a:buChar char="•"/>
                </a:pPr>
                <a:r>
                  <a:rPr lang="en-GB" sz="1400" dirty="0">
                    <a:effectLst/>
                    <a:ea typeface="Corbel" panose="020B0503020204020204" pitchFamily="34" charset="0"/>
                    <a:cs typeface="Corbel" panose="020B0503020204020204" pitchFamily="34" charset="0"/>
                  </a:rPr>
                  <a:t>Ongoing alumni development and networking</a:t>
                </a:r>
              </a:p>
              <a:p>
                <a:pPr marL="342900" marR="10160" lvl="0" indent="-342900">
                  <a:lnSpc>
                    <a:spcPct val="115000"/>
                  </a:lnSpc>
                  <a:spcBef>
                    <a:spcPts val="45"/>
                  </a:spcBef>
                  <a:spcAft>
                    <a:spcPts val="0"/>
                  </a:spcAft>
                  <a:buSzPts val="1200"/>
                  <a:buFont typeface="Corbel" panose="020B0503020204020204" pitchFamily="34" charset="0"/>
                  <a:buChar char="•"/>
                </a:pPr>
                <a:endParaRPr lang="en-GB" sz="1400" dirty="0">
                  <a:effectLst/>
                  <a:ea typeface="Corbel" panose="020B0503020204020204" pitchFamily="34" charset="0"/>
                  <a:cs typeface="Corbel" panose="020B0503020204020204" pitchFamily="34" charset="0"/>
                </a:endParaRPr>
              </a:p>
            </p:txBody>
          </p:sp>
          <p:sp>
            <p:nvSpPr>
              <p:cNvPr id="15" name="docshape36">
                <a:extLst>
                  <a:ext uri="{FF2B5EF4-FFF2-40B4-BE49-F238E27FC236}">
                    <a16:creationId xmlns:a16="http://schemas.microsoft.com/office/drawing/2014/main" id="{BA827802-EE33-4871-9C08-B2D7AFC89C01}"/>
                  </a:ext>
                </a:extLst>
              </p:cNvPr>
              <p:cNvSpPr txBox="1">
                <a:spLocks noChangeArrowheads="1"/>
              </p:cNvSpPr>
              <p:nvPr/>
            </p:nvSpPr>
            <p:spPr bwMode="auto">
              <a:xfrm>
                <a:off x="6226" y="936"/>
                <a:ext cx="12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400">
                    <a:effectLst/>
                    <a:ea typeface="Corbel" panose="020B0503020204020204" pitchFamily="34" charset="0"/>
                    <a:cs typeface="Corbel" panose="020B0503020204020204" pitchFamily="34" charset="0"/>
                  </a:rPr>
                  <a:t> </a:t>
                </a:r>
              </a:p>
            </p:txBody>
          </p:sp>
          <p:sp>
            <p:nvSpPr>
              <p:cNvPr id="16" name="docshape38">
                <a:extLst>
                  <a:ext uri="{FF2B5EF4-FFF2-40B4-BE49-F238E27FC236}">
                    <a16:creationId xmlns:a16="http://schemas.microsoft.com/office/drawing/2014/main" id="{D24EEFCE-2DF9-4671-96C7-6D3959BB3311}"/>
                  </a:ext>
                </a:extLst>
              </p:cNvPr>
              <p:cNvSpPr txBox="1">
                <a:spLocks noChangeArrowheads="1"/>
              </p:cNvSpPr>
              <p:nvPr/>
            </p:nvSpPr>
            <p:spPr bwMode="auto">
              <a:xfrm>
                <a:off x="1478" y="2119"/>
                <a:ext cx="12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400">
                    <a:effectLst/>
                    <a:ea typeface="Corbel" panose="020B0503020204020204" pitchFamily="34" charset="0"/>
                    <a:cs typeface="Corbel" panose="020B0503020204020204" pitchFamily="34" charset="0"/>
                  </a:rPr>
                  <a:t> </a:t>
                </a:r>
              </a:p>
            </p:txBody>
          </p:sp>
          <p:sp>
            <p:nvSpPr>
              <p:cNvPr id="19" name="docshape40">
                <a:extLst>
                  <a:ext uri="{FF2B5EF4-FFF2-40B4-BE49-F238E27FC236}">
                    <a16:creationId xmlns:a16="http://schemas.microsoft.com/office/drawing/2014/main" id="{733806F5-0A20-4AC4-9855-EADDF6B9E6CB}"/>
                  </a:ext>
                </a:extLst>
              </p:cNvPr>
              <p:cNvSpPr txBox="1">
                <a:spLocks noChangeArrowheads="1"/>
              </p:cNvSpPr>
              <p:nvPr/>
            </p:nvSpPr>
            <p:spPr bwMode="auto">
              <a:xfrm>
                <a:off x="6586" y="936"/>
                <a:ext cx="3313"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lvl="0" indent="-342900">
                  <a:lnSpc>
                    <a:spcPct val="95000"/>
                  </a:lnSpc>
                  <a:spcBef>
                    <a:spcPts val="45"/>
                  </a:spcBef>
                  <a:spcAft>
                    <a:spcPts val="0"/>
                  </a:spcAft>
                  <a:buFont typeface="Symbol" panose="05050102010706020507" pitchFamily="18" charset="2"/>
                  <a:buChar char=""/>
                </a:pPr>
                <a:endParaRPr lang="en-GB" sz="1400" dirty="0">
                  <a:effectLst/>
                  <a:ea typeface="Corbel" panose="020B0503020204020204" pitchFamily="34" charset="0"/>
                  <a:cs typeface="Corbel" panose="020B0503020204020204" pitchFamily="34" charset="0"/>
                </a:endParaRPr>
              </a:p>
            </p:txBody>
          </p:sp>
          <p:sp>
            <p:nvSpPr>
              <p:cNvPr id="20" name="docshape42">
                <a:extLst>
                  <a:ext uri="{FF2B5EF4-FFF2-40B4-BE49-F238E27FC236}">
                    <a16:creationId xmlns:a16="http://schemas.microsoft.com/office/drawing/2014/main" id="{8AC8567B-2DD9-4D7C-9DBE-29D1BF0EC0B4}"/>
                  </a:ext>
                </a:extLst>
              </p:cNvPr>
              <p:cNvSpPr txBox="1">
                <a:spLocks noChangeArrowheads="1"/>
              </p:cNvSpPr>
              <p:nvPr/>
            </p:nvSpPr>
            <p:spPr bwMode="auto">
              <a:xfrm>
                <a:off x="1384" y="3982"/>
                <a:ext cx="221" cy="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400">
                    <a:effectLst/>
                    <a:ea typeface="Corbel" panose="020B0503020204020204" pitchFamily="34" charset="0"/>
                    <a:cs typeface="Corbel" panose="020B0503020204020204" pitchFamily="34" charset="0"/>
                  </a:rPr>
                  <a:t> </a:t>
                </a:r>
              </a:p>
            </p:txBody>
          </p:sp>
        </p:grpSp>
        <p:sp>
          <p:nvSpPr>
            <p:cNvPr id="17" name="TextBox 16">
              <a:extLst>
                <a:ext uri="{FF2B5EF4-FFF2-40B4-BE49-F238E27FC236}">
                  <a16:creationId xmlns:a16="http://schemas.microsoft.com/office/drawing/2014/main" id="{3FB76F45-5FB9-4CA8-A3E8-4EBE364FBE94}"/>
                </a:ext>
              </a:extLst>
            </p:cNvPr>
            <p:cNvSpPr txBox="1"/>
            <p:nvPr/>
          </p:nvSpPr>
          <p:spPr>
            <a:xfrm>
              <a:off x="5158164" y="1902166"/>
              <a:ext cx="3683268" cy="1815882"/>
            </a:xfrm>
            <a:prstGeom prst="rect">
              <a:avLst/>
            </a:prstGeom>
            <a:noFill/>
          </p:spPr>
          <p:txBody>
            <a:bodyPr wrap="square">
              <a:spAutoFit/>
            </a:bodyPr>
            <a:lstStyle/>
            <a:p>
              <a:pPr marL="176213" indent="-176213"/>
              <a:r>
                <a:rPr lang="en-GB" sz="1400" dirty="0"/>
                <a:t>•	Commitment to your development and career progression</a:t>
              </a:r>
            </a:p>
            <a:p>
              <a:pPr marL="176213" indent="-176213"/>
              <a:r>
                <a:rPr lang="en-GB" sz="1400" dirty="0"/>
                <a:t>•	Accessing all development and career progression opportunities</a:t>
              </a:r>
            </a:p>
            <a:p>
              <a:pPr marL="176213" indent="-176213"/>
              <a:r>
                <a:rPr lang="en-GB" sz="1400" dirty="0"/>
                <a:t>•	Contributing to and engaging in the full range of scheme events   </a:t>
              </a:r>
            </a:p>
            <a:p>
              <a:pPr marL="176213" indent="-176213"/>
              <a:r>
                <a:rPr lang="en-GB" sz="1400" dirty="0"/>
                <a:t>•	Participating in scheme review and evaluation processes </a:t>
              </a:r>
            </a:p>
          </p:txBody>
        </p:sp>
      </p:grpSp>
    </p:spTree>
    <p:extLst>
      <p:ext uri="{BB962C8B-B14F-4D97-AF65-F5344CB8AC3E}">
        <p14:creationId xmlns:p14="http://schemas.microsoft.com/office/powerpoint/2010/main" val="2334452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54787-EBB4-4BF7-8880-EE10F363536C}"/>
              </a:ext>
            </a:extLst>
          </p:cNvPr>
          <p:cNvSpPr>
            <a:spLocks noGrp="1"/>
          </p:cNvSpPr>
          <p:nvPr>
            <p:ph type="body" sz="quarter" idx="10"/>
          </p:nvPr>
        </p:nvSpPr>
        <p:spPr>
          <a:xfrm>
            <a:off x="631825" y="1160462"/>
            <a:ext cx="8424862" cy="4537075"/>
          </a:xfrm>
        </p:spPr>
        <p:txBody>
          <a:bodyPr>
            <a:noAutofit/>
          </a:bodyPr>
          <a:lstStyle/>
          <a:p>
            <a:pPr algn="just">
              <a:lnSpc>
                <a:spcPct val="100000"/>
              </a:lnSpc>
            </a:pPr>
            <a:r>
              <a:rPr lang="en-GB" dirty="0"/>
              <a:t>Your ADDS nomination process starts off with a local career conversation, followed by talent mapping process undertaken by your executive team and a decision on your nomination for ADDS. </a:t>
            </a:r>
          </a:p>
          <a:p>
            <a:pPr algn="just">
              <a:lnSpc>
                <a:spcPct val="100000"/>
              </a:lnSpc>
            </a:pPr>
            <a:r>
              <a:rPr lang="en-GB" dirty="0"/>
              <a:t>Once nominated, you will undertake an Assessment and Development Centre (ADC) to identify your readiness for a senior system leader/exec director role within 9-24 months and therefore an invitation to join the next ADDS cohort. We aim to ensure all candidates are fully prepared. You are </a:t>
            </a:r>
            <a:r>
              <a:rPr lang="en-GB" b="1" i="1" dirty="0"/>
              <a:t>not</a:t>
            </a:r>
            <a:r>
              <a:rPr lang="en-GB" dirty="0"/>
              <a:t> in competition with others for a place on ADDS and we aim to ensure you have a positive experience of the assessment and development process by using the following approach:</a:t>
            </a:r>
          </a:p>
          <a:p>
            <a:pPr marL="285750" indent="-285750">
              <a:buFont typeface="Arial" panose="020B0604020202020204" pitchFamily="34" charset="0"/>
              <a:buChar char="•"/>
            </a:pPr>
            <a:r>
              <a:rPr lang="en-GB" dirty="0"/>
              <a:t>Support from within your own organisation to prepare well </a:t>
            </a:r>
          </a:p>
          <a:p>
            <a:pPr marL="285750" indent="-285750">
              <a:buFont typeface="Arial" panose="020B0604020202020204" pitchFamily="34" charset="0"/>
              <a:buChar char="•"/>
            </a:pPr>
            <a:r>
              <a:rPr lang="en-GB" dirty="0"/>
              <a:t>Support through a series of planned group webinars and a briefing  with fellow candidates to prepare well for the ADC experience</a:t>
            </a:r>
          </a:p>
          <a:p>
            <a:pPr marL="285750" indent="-285750">
              <a:buFont typeface="Arial" panose="020B0604020202020204" pitchFamily="34" charset="0"/>
              <a:buChar char="•"/>
            </a:pPr>
            <a:r>
              <a:rPr lang="en-GB" dirty="0"/>
              <a:t>During the ADC, your assessors will provide you with 1 on 1 real time coaching throughout the ADC</a:t>
            </a:r>
          </a:p>
          <a:p>
            <a:pPr marL="285750" indent="-285750">
              <a:buFont typeface="Arial" panose="020B0604020202020204" pitchFamily="34" charset="0"/>
              <a:buChar char="•"/>
            </a:pPr>
            <a:r>
              <a:rPr lang="en-GB" dirty="0"/>
              <a:t>Following the ADC, you will receive 1 on 1 in-depth feedback and career coaching from your lead assessor</a:t>
            </a:r>
          </a:p>
          <a:p>
            <a:pPr marL="285750" indent="-285750">
              <a:buFont typeface="Arial" panose="020B0604020202020204" pitchFamily="34" charset="0"/>
              <a:buChar char="•"/>
            </a:pPr>
            <a:r>
              <a:rPr lang="en-GB" dirty="0"/>
              <a:t>You will come away with an agreed individualised development pathway regardless of your ADC outcome</a:t>
            </a:r>
          </a:p>
          <a:p>
            <a:pPr marL="285750" indent="-285750">
              <a:buFont typeface="Arial" panose="020B0604020202020204" pitchFamily="34" charset="0"/>
              <a:buChar char="•"/>
            </a:pPr>
            <a:r>
              <a:rPr lang="en-GB" dirty="0"/>
              <a:t>Candidates identified as ready for ADDS will be invited to participate in the next cohort</a:t>
            </a:r>
          </a:p>
          <a:p>
            <a:pPr marL="285750" indent="-285750">
              <a:buFont typeface="Arial" panose="020B0604020202020204" pitchFamily="34" charset="0"/>
              <a:buChar char="•"/>
            </a:pPr>
            <a:endParaRPr lang="en-GB" dirty="0"/>
          </a:p>
          <a:p>
            <a:endParaRPr lang="en-GB" dirty="0"/>
          </a:p>
        </p:txBody>
      </p:sp>
      <p:sp>
        <p:nvSpPr>
          <p:cNvPr id="4" name="Title 2">
            <a:extLst>
              <a:ext uri="{FF2B5EF4-FFF2-40B4-BE49-F238E27FC236}">
                <a16:creationId xmlns:a16="http://schemas.microsoft.com/office/drawing/2014/main" id="{68B0AD44-655F-4A65-BE79-800078C2D676}"/>
              </a:ext>
            </a:extLst>
          </p:cNvPr>
          <p:cNvSpPr>
            <a:spLocks noGrp="1"/>
          </p:cNvSpPr>
          <p:nvPr>
            <p:ph type="title"/>
          </p:nvPr>
        </p:nvSpPr>
        <p:spPr>
          <a:xfrm>
            <a:off x="488504" y="332656"/>
            <a:ext cx="6408960" cy="433387"/>
          </a:xfrm>
        </p:spPr>
        <p:txBody>
          <a:bodyPr>
            <a:noAutofit/>
          </a:bodyPr>
          <a:lstStyle/>
          <a:p>
            <a:r>
              <a:rPr lang="en-GB" sz="2400" dirty="0"/>
              <a:t>ADDS nomination and support</a:t>
            </a:r>
          </a:p>
        </p:txBody>
      </p:sp>
    </p:spTree>
    <p:extLst>
      <p:ext uri="{BB962C8B-B14F-4D97-AF65-F5344CB8AC3E}">
        <p14:creationId xmlns:p14="http://schemas.microsoft.com/office/powerpoint/2010/main" val="32346640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D525415-7BA7-4666-9267-B27A55D0F1BD}"/>
              </a:ext>
            </a:extLst>
          </p:cNvPr>
          <p:cNvSpPr>
            <a:spLocks noGrp="1"/>
          </p:cNvSpPr>
          <p:nvPr>
            <p:ph type="body" sz="quarter" idx="10"/>
          </p:nvPr>
        </p:nvSpPr>
        <p:spPr>
          <a:xfrm>
            <a:off x="599099" y="1185419"/>
            <a:ext cx="3965575" cy="5051893"/>
          </a:xfrm>
        </p:spPr>
        <p:txBody>
          <a:bodyPr>
            <a:noAutofit/>
          </a:bodyPr>
          <a:lstStyle/>
          <a:p>
            <a:r>
              <a:rPr lang="en-GB" b="1" dirty="0">
                <a:solidFill>
                  <a:schemeClr val="tx1"/>
                </a:solidFill>
              </a:rPr>
              <a:t>What you need to do</a:t>
            </a:r>
          </a:p>
          <a:p>
            <a:pPr marL="0" indent="0">
              <a:lnSpc>
                <a:spcPct val="120000"/>
              </a:lnSpc>
              <a:buNone/>
            </a:pPr>
            <a:r>
              <a:rPr lang="en-GB" dirty="0">
                <a:cs typeface="Arial"/>
              </a:rPr>
              <a:t>No one knows you better than you. It’s why we ask all our candidates to complete a  </a:t>
            </a:r>
            <a:r>
              <a:rPr lang="en-GB" b="1" dirty="0">
                <a:cs typeface="Arial"/>
              </a:rPr>
              <a:t>Form B </a:t>
            </a:r>
            <a:r>
              <a:rPr lang="en-GB" dirty="0">
                <a:cs typeface="Arial"/>
              </a:rPr>
              <a:t>- </a:t>
            </a:r>
            <a:r>
              <a:rPr lang="en-GB" b="1" i="1" dirty="0">
                <a:cs typeface="Arial"/>
              </a:rPr>
              <a:t>Candidate Self-Assessment </a:t>
            </a:r>
            <a:r>
              <a:rPr lang="en-GB" dirty="0">
                <a:cs typeface="Arial"/>
              </a:rPr>
              <a:t> to lay out your experiences, aspirations, strengths and what you want to develop during the programme.</a:t>
            </a:r>
          </a:p>
          <a:p>
            <a:pPr marL="0" indent="0">
              <a:lnSpc>
                <a:spcPct val="120000"/>
              </a:lnSpc>
              <a:buNone/>
            </a:pPr>
            <a:r>
              <a:rPr lang="en-GB" dirty="0">
                <a:cs typeface="Arial" panose="020B0604020202020204" pitchFamily="34" charset="0"/>
              </a:rPr>
              <a:t>Your information will help us to create your personalised pathway for the programme. </a:t>
            </a:r>
          </a:p>
          <a:p>
            <a:pPr marL="0" indent="0">
              <a:lnSpc>
                <a:spcPct val="120000"/>
              </a:lnSpc>
              <a:buNone/>
            </a:pPr>
            <a:r>
              <a:rPr lang="en-GB" dirty="0">
                <a:cs typeface="Arial"/>
              </a:rPr>
              <a:t>Your self-assessment form will be used d</a:t>
            </a:r>
            <a:r>
              <a:rPr lang="en-GB" dirty="0">
                <a:cs typeface="Arial" panose="020B0604020202020204" pitchFamily="34" charset="0"/>
              </a:rPr>
              <a:t>uring your interview to determine your readiness for ADDS. </a:t>
            </a:r>
            <a:r>
              <a:rPr lang="en-GB" dirty="0">
                <a:cs typeface="Arial"/>
              </a:rPr>
              <a:t>It will not be formally scored.</a:t>
            </a:r>
          </a:p>
          <a:p>
            <a:pPr marL="0" indent="0">
              <a:lnSpc>
                <a:spcPct val="120000"/>
              </a:lnSpc>
              <a:buNone/>
            </a:pPr>
            <a:r>
              <a:rPr lang="en-GB" dirty="0">
                <a:cs typeface="Arial"/>
              </a:rPr>
              <a:t>Once you have discussed your nomination application with your Line Manager, you’re ready to go. </a:t>
            </a:r>
            <a:endParaRPr lang="en-GB" dirty="0">
              <a:cs typeface="Arial" panose="020B0604020202020204" pitchFamily="34" charset="0"/>
            </a:endParaRPr>
          </a:p>
          <a:p>
            <a:endParaRPr lang="en-GB" dirty="0"/>
          </a:p>
        </p:txBody>
      </p:sp>
      <p:sp>
        <p:nvSpPr>
          <p:cNvPr id="11" name="Title 10">
            <a:extLst>
              <a:ext uri="{FF2B5EF4-FFF2-40B4-BE49-F238E27FC236}">
                <a16:creationId xmlns:a16="http://schemas.microsoft.com/office/drawing/2014/main" id="{402E9F84-74EF-431A-9A17-19338CBD0DF3}"/>
              </a:ext>
            </a:extLst>
          </p:cNvPr>
          <p:cNvSpPr>
            <a:spLocks noGrp="1"/>
          </p:cNvSpPr>
          <p:nvPr>
            <p:ph type="title"/>
          </p:nvPr>
        </p:nvSpPr>
        <p:spPr>
          <a:xfrm>
            <a:off x="488504" y="404222"/>
            <a:ext cx="4902776" cy="432931"/>
          </a:xfrm>
        </p:spPr>
        <p:txBody>
          <a:bodyPr>
            <a:noAutofit/>
          </a:bodyPr>
          <a:lstStyle/>
          <a:p>
            <a:r>
              <a:rPr lang="en-GB" sz="2600" dirty="0"/>
              <a:t>Next Steps</a:t>
            </a:r>
          </a:p>
        </p:txBody>
      </p:sp>
      <p:sp>
        <p:nvSpPr>
          <p:cNvPr id="13" name="Text Placeholder 12">
            <a:extLst>
              <a:ext uri="{FF2B5EF4-FFF2-40B4-BE49-F238E27FC236}">
                <a16:creationId xmlns:a16="http://schemas.microsoft.com/office/drawing/2014/main" id="{19B95C35-5B4E-4DB7-98A9-6E9573065B06}"/>
              </a:ext>
            </a:extLst>
          </p:cNvPr>
          <p:cNvSpPr>
            <a:spLocks noGrp="1"/>
          </p:cNvSpPr>
          <p:nvPr>
            <p:ph type="body" sz="quarter" idx="11"/>
          </p:nvPr>
        </p:nvSpPr>
        <p:spPr>
          <a:xfrm>
            <a:off x="5025007" y="716503"/>
            <a:ext cx="4281893" cy="5040119"/>
          </a:xfrm>
          <a:noFill/>
        </p:spPr>
        <p:txBody>
          <a:bodyPr>
            <a:normAutofit fontScale="25000" lnSpcReduction="20000"/>
          </a:bodyPr>
          <a:lstStyle/>
          <a:p>
            <a:pPr>
              <a:lnSpc>
                <a:spcPct val="120000"/>
              </a:lnSpc>
            </a:pPr>
            <a:r>
              <a:rPr lang="en-GB" sz="5600" b="1" dirty="0">
                <a:solidFill>
                  <a:schemeClr val="tx1"/>
                </a:solidFill>
              </a:rPr>
              <a:t>The  nomination documents</a:t>
            </a:r>
          </a:p>
          <a:p>
            <a:pPr>
              <a:lnSpc>
                <a:spcPct val="120000"/>
              </a:lnSpc>
              <a:spcBef>
                <a:spcPts val="0"/>
              </a:spcBef>
            </a:pPr>
            <a:r>
              <a:rPr lang="en-GB" sz="5600" dirty="0"/>
              <a:t>In total, you and your Line Manager will complete five documents for your application. </a:t>
            </a:r>
          </a:p>
          <a:p>
            <a:pPr>
              <a:lnSpc>
                <a:spcPct val="120000"/>
              </a:lnSpc>
              <a:spcBef>
                <a:spcPts val="0"/>
              </a:spcBef>
            </a:pPr>
            <a:endParaRPr lang="en-GB" sz="4300" dirty="0">
              <a:solidFill>
                <a:srgbClr val="00A9CE"/>
              </a:solidFill>
            </a:endParaRPr>
          </a:p>
          <a:p>
            <a:pPr marL="360363" indent="-360363"/>
            <a:r>
              <a:rPr lang="en-GB" dirty="0">
                <a:solidFill>
                  <a:schemeClr val="tx1"/>
                </a:solidFill>
              </a:rPr>
              <a:t>	</a:t>
            </a:r>
            <a:r>
              <a:rPr lang="en-GB" sz="5600" dirty="0">
                <a:solidFill>
                  <a:schemeClr val="tx1"/>
                </a:solidFill>
              </a:rPr>
              <a:t>Form A – Nomination Form   </a:t>
            </a:r>
          </a:p>
          <a:p>
            <a:endParaRPr lang="en-GB" sz="5600" dirty="0">
              <a:solidFill>
                <a:srgbClr val="00A9CE"/>
              </a:solidFill>
            </a:endParaRPr>
          </a:p>
          <a:p>
            <a:pPr marL="360363" indent="-360363"/>
            <a:r>
              <a:rPr lang="en-GB" sz="5600" dirty="0">
                <a:solidFill>
                  <a:schemeClr val="tx1"/>
                </a:solidFill>
              </a:rPr>
              <a:t>	Form B – Candidate Self Assessment Form  </a:t>
            </a:r>
          </a:p>
          <a:p>
            <a:endParaRPr lang="en-GB" sz="5600" dirty="0">
              <a:solidFill>
                <a:srgbClr val="00A9CE"/>
              </a:solidFill>
            </a:endParaRPr>
          </a:p>
          <a:p>
            <a:pPr marL="360363" indent="-360363"/>
            <a:r>
              <a:rPr lang="en-GB" sz="5600" dirty="0">
                <a:solidFill>
                  <a:schemeClr val="tx1"/>
                </a:solidFill>
              </a:rPr>
              <a:t>	Form C – Equal Opportunities Form</a:t>
            </a:r>
          </a:p>
          <a:p>
            <a:endParaRPr lang="en-GB" sz="5600" dirty="0">
              <a:solidFill>
                <a:srgbClr val="00A9CE"/>
              </a:solidFill>
            </a:endParaRPr>
          </a:p>
          <a:p>
            <a:pPr marL="360363" indent="-360363"/>
            <a:r>
              <a:rPr lang="en-GB" sz="5600" dirty="0">
                <a:solidFill>
                  <a:schemeClr val="tx1"/>
                </a:solidFill>
              </a:rPr>
              <a:t>	Form D – Line Manager Assessment Form</a:t>
            </a:r>
          </a:p>
          <a:p>
            <a:pPr marL="360363" indent="-360363"/>
            <a:endParaRPr lang="en-GB" sz="5600" dirty="0">
              <a:solidFill>
                <a:schemeClr val="tx1"/>
              </a:solidFill>
            </a:endParaRPr>
          </a:p>
          <a:p>
            <a:pPr marL="360363" indent="-360363"/>
            <a:r>
              <a:rPr lang="en-GB" sz="5600" dirty="0">
                <a:solidFill>
                  <a:schemeClr val="tx1"/>
                </a:solidFill>
              </a:rPr>
              <a:t>	Candidate photo and personal profile (circa 200 words)</a:t>
            </a:r>
          </a:p>
          <a:p>
            <a:pPr marL="360363">
              <a:lnSpc>
                <a:spcPct val="120000"/>
              </a:lnSpc>
            </a:pPr>
            <a:r>
              <a:rPr lang="en-GB" sz="5600" dirty="0">
                <a:solidFill>
                  <a:schemeClr val="tx1"/>
                </a:solidFill>
              </a:rPr>
              <a:t>Read the Executive Director success profile, evidence your skills and fill out your self-assessment form to show us who you really are</a:t>
            </a:r>
            <a:r>
              <a:rPr lang="en-GB" sz="5600" dirty="0">
                <a:solidFill>
                  <a:srgbClr val="00A9CE"/>
                </a:solidFill>
              </a:rPr>
              <a:t>. (see page 10)</a:t>
            </a:r>
          </a:p>
          <a:p>
            <a:pPr marL="285750" indent="-285750">
              <a:buFont typeface="Wingdings" panose="05000000000000000000" pitchFamily="2" charset="2"/>
              <a:buChar char="v"/>
            </a:pPr>
            <a:endParaRPr lang="en-GB" sz="1400" dirty="0">
              <a:solidFill>
                <a:srgbClr val="00A9CE"/>
              </a:solidFill>
            </a:endParaRPr>
          </a:p>
          <a:p>
            <a:pPr marL="285750" indent="-285750">
              <a:buFont typeface="Wingdings" panose="05000000000000000000" pitchFamily="2" charset="2"/>
              <a:buChar char="v"/>
            </a:pPr>
            <a:endParaRPr lang="en-GB" sz="1400" dirty="0">
              <a:solidFill>
                <a:srgbClr val="00A9CE"/>
              </a:solidFill>
            </a:endParaRPr>
          </a:p>
          <a:p>
            <a:endParaRPr lang="en-GB" dirty="0"/>
          </a:p>
        </p:txBody>
      </p:sp>
      <p:pic>
        <p:nvPicPr>
          <p:cNvPr id="5" name="Picture 4" descr="Icon&#10;&#10;Description automatically generated">
            <a:extLst>
              <a:ext uri="{FF2B5EF4-FFF2-40B4-BE49-F238E27FC236}">
                <a16:creationId xmlns:a16="http://schemas.microsoft.com/office/drawing/2014/main" id="{5CEEE857-82D2-4DF5-92A8-598F4A7C91F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5116986" y="1700808"/>
            <a:ext cx="245548" cy="180000"/>
          </a:xfrm>
          <a:prstGeom prst="rect">
            <a:avLst/>
          </a:prstGeom>
          <a:noFill/>
        </p:spPr>
      </p:pic>
      <p:pic>
        <p:nvPicPr>
          <p:cNvPr id="7" name="Picture 6" descr="Icon&#10;&#10;Description automatically generated">
            <a:extLst>
              <a:ext uri="{FF2B5EF4-FFF2-40B4-BE49-F238E27FC236}">
                <a16:creationId xmlns:a16="http://schemas.microsoft.com/office/drawing/2014/main" id="{FF889305-3AC3-48DA-B5D0-ECD6846F4F4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5110095" y="2276872"/>
            <a:ext cx="245547" cy="180000"/>
          </a:xfrm>
          <a:prstGeom prst="rect">
            <a:avLst/>
          </a:prstGeom>
          <a:noFill/>
        </p:spPr>
      </p:pic>
      <p:pic>
        <p:nvPicPr>
          <p:cNvPr id="9" name="Picture 8" descr="Icon&#10;&#10;Description automatically generated">
            <a:extLst>
              <a:ext uri="{FF2B5EF4-FFF2-40B4-BE49-F238E27FC236}">
                <a16:creationId xmlns:a16="http://schemas.microsoft.com/office/drawing/2014/main" id="{B73BDF98-284E-4169-AFFD-44BC24C9772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5110095" y="2924943"/>
            <a:ext cx="245547" cy="180000"/>
          </a:xfrm>
          <a:prstGeom prst="rect">
            <a:avLst/>
          </a:prstGeom>
          <a:noFill/>
        </p:spPr>
      </p:pic>
      <p:pic>
        <p:nvPicPr>
          <p:cNvPr id="16" name="Picture 15" descr="Icon&#10;&#10;Description automatically generated">
            <a:extLst>
              <a:ext uri="{FF2B5EF4-FFF2-40B4-BE49-F238E27FC236}">
                <a16:creationId xmlns:a16="http://schemas.microsoft.com/office/drawing/2014/main" id="{96E8F3A9-992E-4334-BCF7-A00590AE028A}"/>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5103204" y="3501008"/>
            <a:ext cx="245547" cy="180000"/>
          </a:xfrm>
          <a:prstGeom prst="rect">
            <a:avLst/>
          </a:prstGeom>
          <a:noFill/>
        </p:spPr>
      </p:pic>
      <p:pic>
        <p:nvPicPr>
          <p:cNvPr id="17" name="Picture 16" descr="Icon&#10;&#10;Description automatically generated">
            <a:extLst>
              <a:ext uri="{FF2B5EF4-FFF2-40B4-BE49-F238E27FC236}">
                <a16:creationId xmlns:a16="http://schemas.microsoft.com/office/drawing/2014/main" id="{BAA1962C-C94A-49EF-9D40-25BEDC31160B}"/>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flipV="1">
            <a:off x="5113332" y="4167495"/>
            <a:ext cx="245548" cy="180000"/>
          </a:xfrm>
          <a:prstGeom prst="rect">
            <a:avLst/>
          </a:prstGeom>
          <a:noFill/>
        </p:spPr>
      </p:pic>
      <p:pic>
        <p:nvPicPr>
          <p:cNvPr id="18" name="Picture 17" descr="Icon&#10;&#10;Description automatically generated">
            <a:extLst>
              <a:ext uri="{FF2B5EF4-FFF2-40B4-BE49-F238E27FC236}">
                <a16:creationId xmlns:a16="http://schemas.microsoft.com/office/drawing/2014/main" id="{86E4BA59-E8F5-4100-B9D4-163624C0769A}"/>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5115150" y="4644548"/>
            <a:ext cx="245547" cy="180000"/>
          </a:xfrm>
          <a:prstGeom prst="rect">
            <a:avLst/>
          </a:prstGeom>
          <a:noFill/>
        </p:spPr>
      </p:pic>
      <p:graphicFrame>
        <p:nvGraphicFramePr>
          <p:cNvPr id="4" name="Object 3">
            <a:extLst>
              <a:ext uri="{FF2B5EF4-FFF2-40B4-BE49-F238E27FC236}">
                <a16:creationId xmlns:a16="http://schemas.microsoft.com/office/drawing/2014/main" id="{32B2D5D0-FF8C-CD6D-6252-FF96AE37D1E8}"/>
              </a:ext>
            </a:extLst>
          </p:cNvPr>
          <p:cNvGraphicFramePr>
            <a:graphicFrameLocks noChangeAspect="1"/>
          </p:cNvGraphicFramePr>
          <p:nvPr>
            <p:extLst>
              <p:ext uri="{D42A27DB-BD31-4B8C-83A1-F6EECF244321}">
                <p14:modId xmlns:p14="http://schemas.microsoft.com/office/powerpoint/2010/main" val="1886629162"/>
              </p:ext>
            </p:extLst>
          </p:nvPr>
        </p:nvGraphicFramePr>
        <p:xfrm>
          <a:off x="8710762" y="1466661"/>
          <a:ext cx="701463" cy="591859"/>
        </p:xfrm>
        <a:graphic>
          <a:graphicData uri="http://schemas.openxmlformats.org/presentationml/2006/ole">
            <mc:AlternateContent xmlns:mc="http://schemas.openxmlformats.org/markup-compatibility/2006">
              <mc:Choice xmlns:v="urn:schemas-microsoft-com:vml" Requires="v">
                <p:oleObj name="Document" showAsIcon="1" r:id="rId4" imgW="914400" imgH="771525" progId="Word.Document.12">
                  <p:embed/>
                </p:oleObj>
              </mc:Choice>
              <mc:Fallback>
                <p:oleObj name="Document" showAsIcon="1" r:id="rId4" imgW="914400" imgH="771525" progId="Word.Document.12">
                  <p:embed/>
                  <p:pic>
                    <p:nvPicPr>
                      <p:cNvPr id="0" name=""/>
                      <p:cNvPicPr/>
                      <p:nvPr/>
                    </p:nvPicPr>
                    <p:blipFill>
                      <a:blip r:embed="rId5"/>
                      <a:stretch>
                        <a:fillRect/>
                      </a:stretch>
                    </p:blipFill>
                    <p:spPr>
                      <a:xfrm>
                        <a:off x="8710762" y="1466661"/>
                        <a:ext cx="701463" cy="591859"/>
                      </a:xfrm>
                      <a:prstGeom prst="rect">
                        <a:avLst/>
                      </a:prstGeom>
                      <a:solidFill>
                        <a:schemeClr val="accent2"/>
                      </a:solidFill>
                    </p:spPr>
                  </p:pic>
                </p:oleObj>
              </mc:Fallback>
            </mc:AlternateContent>
          </a:graphicData>
        </a:graphic>
      </p:graphicFrame>
      <p:graphicFrame>
        <p:nvGraphicFramePr>
          <p:cNvPr id="6" name="Object 5">
            <a:extLst>
              <a:ext uri="{FF2B5EF4-FFF2-40B4-BE49-F238E27FC236}">
                <a16:creationId xmlns:a16="http://schemas.microsoft.com/office/drawing/2014/main" id="{C920FD10-3F2D-AC1D-44CE-0F6C2E241C93}"/>
              </a:ext>
            </a:extLst>
          </p:cNvPr>
          <p:cNvGraphicFramePr>
            <a:graphicFrameLocks noChangeAspect="1"/>
          </p:cNvGraphicFramePr>
          <p:nvPr>
            <p:extLst>
              <p:ext uri="{D42A27DB-BD31-4B8C-83A1-F6EECF244321}">
                <p14:modId xmlns:p14="http://schemas.microsoft.com/office/powerpoint/2010/main" val="3556703759"/>
              </p:ext>
            </p:extLst>
          </p:nvPr>
        </p:nvGraphicFramePr>
        <p:xfrm>
          <a:off x="8710762" y="2103041"/>
          <a:ext cx="701464" cy="591860"/>
        </p:xfrm>
        <a:graphic>
          <a:graphicData uri="http://schemas.openxmlformats.org/presentationml/2006/ole">
            <mc:AlternateContent xmlns:mc="http://schemas.openxmlformats.org/markup-compatibility/2006">
              <mc:Choice xmlns:v="urn:schemas-microsoft-com:vml" Requires="v">
                <p:oleObj name="Document" showAsIcon="1" r:id="rId6" imgW="914400" imgH="771525" progId="Word.Document.12">
                  <p:embed/>
                </p:oleObj>
              </mc:Choice>
              <mc:Fallback>
                <p:oleObj name="Document" showAsIcon="1" r:id="rId6" imgW="914400" imgH="771525" progId="Word.Document.12">
                  <p:embed/>
                  <p:pic>
                    <p:nvPicPr>
                      <p:cNvPr id="0" name=""/>
                      <p:cNvPicPr/>
                      <p:nvPr/>
                    </p:nvPicPr>
                    <p:blipFill>
                      <a:blip r:embed="rId7"/>
                      <a:stretch>
                        <a:fillRect/>
                      </a:stretch>
                    </p:blipFill>
                    <p:spPr>
                      <a:xfrm>
                        <a:off x="8710762" y="2103041"/>
                        <a:ext cx="701464" cy="591860"/>
                      </a:xfrm>
                      <a:prstGeom prst="rect">
                        <a:avLst/>
                      </a:prstGeom>
                      <a:solidFill>
                        <a:schemeClr val="accent2"/>
                      </a:solidFill>
                    </p:spPr>
                  </p:pic>
                </p:oleObj>
              </mc:Fallback>
            </mc:AlternateContent>
          </a:graphicData>
        </a:graphic>
      </p:graphicFrame>
      <p:graphicFrame>
        <p:nvGraphicFramePr>
          <p:cNvPr id="8" name="Object 7">
            <a:extLst>
              <a:ext uri="{FF2B5EF4-FFF2-40B4-BE49-F238E27FC236}">
                <a16:creationId xmlns:a16="http://schemas.microsoft.com/office/drawing/2014/main" id="{98B0AB6E-9200-70A2-7B75-37DDEAB92743}"/>
              </a:ext>
            </a:extLst>
          </p:cNvPr>
          <p:cNvGraphicFramePr>
            <a:graphicFrameLocks noChangeAspect="1"/>
          </p:cNvGraphicFramePr>
          <p:nvPr>
            <p:extLst>
              <p:ext uri="{D42A27DB-BD31-4B8C-83A1-F6EECF244321}">
                <p14:modId xmlns:p14="http://schemas.microsoft.com/office/powerpoint/2010/main" val="2446976074"/>
              </p:ext>
            </p:extLst>
          </p:nvPr>
        </p:nvGraphicFramePr>
        <p:xfrm>
          <a:off x="8710762" y="2753006"/>
          <a:ext cx="701465" cy="591861"/>
        </p:xfrm>
        <a:graphic>
          <a:graphicData uri="http://schemas.openxmlformats.org/presentationml/2006/ole">
            <mc:AlternateContent xmlns:mc="http://schemas.openxmlformats.org/markup-compatibility/2006">
              <mc:Choice xmlns:v="urn:schemas-microsoft-com:vml" Requires="v">
                <p:oleObj name="Document" showAsIcon="1" r:id="rId8" imgW="914400" imgH="771525" progId="Word.Document.12">
                  <p:embed/>
                </p:oleObj>
              </mc:Choice>
              <mc:Fallback>
                <p:oleObj name="Document" showAsIcon="1" r:id="rId8" imgW="914400" imgH="771525" progId="Word.Document.12">
                  <p:embed/>
                  <p:pic>
                    <p:nvPicPr>
                      <p:cNvPr id="0" name=""/>
                      <p:cNvPicPr/>
                      <p:nvPr/>
                    </p:nvPicPr>
                    <p:blipFill>
                      <a:blip r:embed="rId9"/>
                      <a:stretch>
                        <a:fillRect/>
                      </a:stretch>
                    </p:blipFill>
                    <p:spPr>
                      <a:xfrm>
                        <a:off x="8710762" y="2753006"/>
                        <a:ext cx="701465" cy="591861"/>
                      </a:xfrm>
                      <a:prstGeom prst="rect">
                        <a:avLst/>
                      </a:prstGeom>
                      <a:solidFill>
                        <a:schemeClr val="accent2"/>
                      </a:solidFill>
                    </p:spPr>
                  </p:pic>
                </p:oleObj>
              </mc:Fallback>
            </mc:AlternateContent>
          </a:graphicData>
        </a:graphic>
      </p:graphicFrame>
      <p:graphicFrame>
        <p:nvGraphicFramePr>
          <p:cNvPr id="10" name="Object 9">
            <a:extLst>
              <a:ext uri="{FF2B5EF4-FFF2-40B4-BE49-F238E27FC236}">
                <a16:creationId xmlns:a16="http://schemas.microsoft.com/office/drawing/2014/main" id="{67AC7995-02AD-0203-6C69-DC965A98D753}"/>
              </a:ext>
            </a:extLst>
          </p:cNvPr>
          <p:cNvGraphicFramePr>
            <a:graphicFrameLocks noChangeAspect="1"/>
          </p:cNvGraphicFramePr>
          <p:nvPr>
            <p:extLst>
              <p:ext uri="{D42A27DB-BD31-4B8C-83A1-F6EECF244321}">
                <p14:modId xmlns:p14="http://schemas.microsoft.com/office/powerpoint/2010/main" val="3603481067"/>
              </p:ext>
            </p:extLst>
          </p:nvPr>
        </p:nvGraphicFramePr>
        <p:xfrm>
          <a:off x="8710762" y="3368949"/>
          <a:ext cx="701465" cy="591861"/>
        </p:xfrm>
        <a:graphic>
          <a:graphicData uri="http://schemas.openxmlformats.org/presentationml/2006/ole">
            <mc:AlternateContent xmlns:mc="http://schemas.openxmlformats.org/markup-compatibility/2006">
              <mc:Choice xmlns:v="urn:schemas-microsoft-com:vml" Requires="v">
                <p:oleObj name="Document" showAsIcon="1" r:id="rId10" imgW="914400" imgH="771525" progId="Word.Document.12">
                  <p:embed/>
                </p:oleObj>
              </mc:Choice>
              <mc:Fallback>
                <p:oleObj name="Document" showAsIcon="1" r:id="rId10" imgW="914400" imgH="771525" progId="Word.Document.12">
                  <p:embed/>
                  <p:pic>
                    <p:nvPicPr>
                      <p:cNvPr id="0" name=""/>
                      <p:cNvPicPr/>
                      <p:nvPr/>
                    </p:nvPicPr>
                    <p:blipFill>
                      <a:blip r:embed="rId11"/>
                      <a:stretch>
                        <a:fillRect/>
                      </a:stretch>
                    </p:blipFill>
                    <p:spPr>
                      <a:xfrm>
                        <a:off x="8710762" y="3368949"/>
                        <a:ext cx="701465" cy="591861"/>
                      </a:xfrm>
                      <a:prstGeom prst="rect">
                        <a:avLst/>
                      </a:prstGeom>
                      <a:solidFill>
                        <a:schemeClr val="accent2"/>
                      </a:solidFill>
                    </p:spPr>
                  </p:pic>
                </p:oleObj>
              </mc:Fallback>
            </mc:AlternateContent>
          </a:graphicData>
        </a:graphic>
      </p:graphicFrame>
    </p:spTree>
    <p:extLst>
      <p:ext uri="{BB962C8B-B14F-4D97-AF65-F5344CB8AC3E}">
        <p14:creationId xmlns:p14="http://schemas.microsoft.com/office/powerpoint/2010/main" val="42655420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A45E9-D64D-324C-A16B-E2236643A849}"/>
              </a:ext>
            </a:extLst>
          </p:cNvPr>
          <p:cNvSpPr>
            <a:spLocks noGrp="1"/>
          </p:cNvSpPr>
          <p:nvPr>
            <p:ph type="body" sz="quarter" idx="10"/>
          </p:nvPr>
        </p:nvSpPr>
        <p:spPr>
          <a:xfrm>
            <a:off x="633771" y="1444545"/>
            <a:ext cx="2561659" cy="1512168"/>
          </a:xfrm>
        </p:spPr>
        <p:txBody>
          <a:bodyPr>
            <a:normAutofit lnSpcReduction="10000"/>
          </a:bodyPr>
          <a:lstStyle/>
          <a:p>
            <a:r>
              <a:rPr lang="en-GB" dirty="0"/>
              <a:t>The Project Team will invite nominees to undertake the ADDS assessment and development process.  This has three activities you are required to undertake before you can attend the assessment and development centre</a:t>
            </a:r>
            <a:r>
              <a:rPr lang="en-GB" sz="1600" dirty="0"/>
              <a:t>:</a:t>
            </a:r>
          </a:p>
          <a:p>
            <a:endParaRPr lang="en-GB" sz="2000" dirty="0"/>
          </a:p>
        </p:txBody>
      </p:sp>
      <p:sp>
        <p:nvSpPr>
          <p:cNvPr id="3" name="Title 2">
            <a:extLst>
              <a:ext uri="{FF2B5EF4-FFF2-40B4-BE49-F238E27FC236}">
                <a16:creationId xmlns:a16="http://schemas.microsoft.com/office/drawing/2014/main" id="{67BB85E1-B424-204F-8788-B039910D995F}"/>
              </a:ext>
            </a:extLst>
          </p:cNvPr>
          <p:cNvSpPr>
            <a:spLocks noGrp="1"/>
          </p:cNvSpPr>
          <p:nvPr>
            <p:ph type="title"/>
          </p:nvPr>
        </p:nvSpPr>
        <p:spPr>
          <a:xfrm>
            <a:off x="514422" y="368393"/>
            <a:ext cx="5934709" cy="432931"/>
          </a:xfrm>
        </p:spPr>
        <p:txBody>
          <a:bodyPr>
            <a:noAutofit/>
          </a:bodyPr>
          <a:lstStyle/>
          <a:p>
            <a:pPr>
              <a:lnSpc>
                <a:spcPct val="100000"/>
              </a:lnSpc>
            </a:pPr>
            <a:r>
              <a:rPr lang="en-GB" sz="2600" dirty="0">
                <a:ea typeface="Cambria" panose="02040503050406030204" pitchFamily="18" charset="0"/>
              </a:rPr>
              <a:t>Pre-Assessment  – What you need to do</a:t>
            </a:r>
            <a:endParaRPr lang="en-GB" sz="2600" dirty="0"/>
          </a:p>
        </p:txBody>
      </p:sp>
      <p:grpSp>
        <p:nvGrpSpPr>
          <p:cNvPr id="27" name="Group 26">
            <a:extLst>
              <a:ext uri="{FF2B5EF4-FFF2-40B4-BE49-F238E27FC236}">
                <a16:creationId xmlns:a16="http://schemas.microsoft.com/office/drawing/2014/main" id="{CE7D6B7B-A935-0D48-B595-AC4053746499}"/>
              </a:ext>
            </a:extLst>
          </p:cNvPr>
          <p:cNvGrpSpPr/>
          <p:nvPr/>
        </p:nvGrpSpPr>
        <p:grpSpPr>
          <a:xfrm>
            <a:off x="6102401" y="2637011"/>
            <a:ext cx="550896" cy="91440"/>
            <a:chOff x="2633949" y="1212775"/>
            <a:chExt cx="550896" cy="91440"/>
          </a:xfrm>
          <a:scene3d>
            <a:camera prst="orthographicFront">
              <a:rot lat="0" lon="0" rev="0"/>
            </a:camera>
            <a:lightRig rig="contrasting" dir="t">
              <a:rot lat="0" lon="0" rev="1200000"/>
            </a:lightRig>
          </a:scene3d>
        </p:grpSpPr>
        <p:sp>
          <p:nvSpPr>
            <p:cNvPr id="40" name="Straight Connector 3">
              <a:extLst>
                <a:ext uri="{FF2B5EF4-FFF2-40B4-BE49-F238E27FC236}">
                  <a16:creationId xmlns:a16="http://schemas.microsoft.com/office/drawing/2014/main" id="{85AC738B-E5A9-3B47-BC75-ACF692481530}"/>
                </a:ext>
              </a:extLst>
            </p:cNvPr>
            <p:cNvSpPr/>
            <p:nvPr/>
          </p:nvSpPr>
          <p:spPr>
            <a:xfrm>
              <a:off x="2633949" y="1212775"/>
              <a:ext cx="550896" cy="91440"/>
            </a:xfrm>
            <a:custGeom>
              <a:avLst/>
              <a:gdLst/>
              <a:ahLst/>
              <a:cxnLst/>
              <a:rect l="0" t="0" r="0" b="0"/>
              <a:pathLst>
                <a:path>
                  <a:moveTo>
                    <a:pt x="0" y="45720"/>
                  </a:moveTo>
                  <a:lnTo>
                    <a:pt x="292548" y="45720"/>
                  </a:lnTo>
                  <a:lnTo>
                    <a:pt x="292548" y="47220"/>
                  </a:lnTo>
                  <a:lnTo>
                    <a:pt x="550896" y="47220"/>
                  </a:lnTo>
                </a:path>
              </a:pathLst>
            </a:custGeom>
            <a:noFill/>
            <a:ln w="28575">
              <a:solidFill>
                <a:srgbClr val="00A9CE"/>
              </a:solidFill>
              <a:tailEnd type="arrow"/>
            </a:ln>
            <a:sp3d z="-110000"/>
          </p:spPr>
          <p:style>
            <a:lnRef idx="1">
              <a:schemeClr val="accent5"/>
            </a:lnRef>
            <a:fillRef idx="0">
              <a:schemeClr val="accent5"/>
            </a:fillRef>
            <a:effectRef idx="0">
              <a:schemeClr val="accent5"/>
            </a:effectRef>
            <a:fontRef idx="minor">
              <a:schemeClr val="tx1">
                <a:hueOff val="0"/>
                <a:satOff val="0"/>
                <a:lumOff val="0"/>
                <a:alphaOff val="0"/>
              </a:schemeClr>
            </a:fontRef>
          </p:style>
        </p:sp>
        <p:sp>
          <p:nvSpPr>
            <p:cNvPr id="41" name="Straight Connector 4">
              <a:extLst>
                <a:ext uri="{FF2B5EF4-FFF2-40B4-BE49-F238E27FC236}">
                  <a16:creationId xmlns:a16="http://schemas.microsoft.com/office/drawing/2014/main" id="{0282044A-9DDF-EF48-BF06-F4570863A133}"/>
                </a:ext>
              </a:extLst>
            </p:cNvPr>
            <p:cNvSpPr txBox="1"/>
            <p:nvPr/>
          </p:nvSpPr>
          <p:spPr>
            <a:xfrm>
              <a:off x="2894860" y="1255727"/>
              <a:ext cx="29074" cy="5537"/>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lumMod val="50000"/>
                  </a:schemeClr>
                </a:solidFill>
              </a:endParaRPr>
            </a:p>
          </p:txBody>
        </p:sp>
      </p:grpSp>
      <p:grpSp>
        <p:nvGrpSpPr>
          <p:cNvPr id="28" name="Group 27">
            <a:extLst>
              <a:ext uri="{FF2B5EF4-FFF2-40B4-BE49-F238E27FC236}">
                <a16:creationId xmlns:a16="http://schemas.microsoft.com/office/drawing/2014/main" id="{556CB01F-00B3-DE4F-8B46-BEE07D89F508}"/>
              </a:ext>
            </a:extLst>
          </p:cNvPr>
          <p:cNvGrpSpPr/>
          <p:nvPr/>
        </p:nvGrpSpPr>
        <p:grpSpPr>
          <a:xfrm>
            <a:off x="3640064" y="1424236"/>
            <a:ext cx="2405064" cy="2516991"/>
            <a:chOff x="230684" y="0"/>
            <a:chExt cx="2405064" cy="2516991"/>
          </a:xfrm>
          <a:solidFill>
            <a:schemeClr val="bg1"/>
          </a:solidFill>
          <a:scene3d>
            <a:camera prst="orthographicFront">
              <a:rot lat="0" lon="0" rev="0"/>
            </a:camera>
            <a:lightRig rig="contrasting" dir="t">
              <a:rot lat="0" lon="0" rev="1200000"/>
            </a:lightRig>
          </a:scene3d>
        </p:grpSpPr>
        <p:sp>
          <p:nvSpPr>
            <p:cNvPr id="38" name="Rectangle 37">
              <a:extLst>
                <a:ext uri="{FF2B5EF4-FFF2-40B4-BE49-F238E27FC236}">
                  <a16:creationId xmlns:a16="http://schemas.microsoft.com/office/drawing/2014/main" id="{405B94C9-7313-304E-AE60-FE0D2C63979F}"/>
                </a:ext>
              </a:extLst>
            </p:cNvPr>
            <p:cNvSpPr/>
            <p:nvPr/>
          </p:nvSpPr>
          <p:spPr>
            <a:xfrm>
              <a:off x="230684" y="0"/>
              <a:ext cx="2405064" cy="2516991"/>
            </a:xfrm>
            <a:prstGeom prst="rect">
              <a:avLst/>
            </a:prstGeom>
            <a:grpFill/>
            <a:ln w="38100">
              <a:solidFill>
                <a:srgbClr val="ED8B00"/>
              </a:solidFill>
            </a:ln>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9" name="TextBox 38">
              <a:extLst>
                <a:ext uri="{FF2B5EF4-FFF2-40B4-BE49-F238E27FC236}">
                  <a16:creationId xmlns:a16="http://schemas.microsoft.com/office/drawing/2014/main" id="{88B5689D-DCD4-AF4D-AD15-A0B3E3D6B998}"/>
                </a:ext>
              </a:extLst>
            </p:cNvPr>
            <p:cNvSpPr txBox="1"/>
            <p:nvPr/>
          </p:nvSpPr>
          <p:spPr>
            <a:xfrm>
              <a:off x="230684" y="0"/>
              <a:ext cx="2405064" cy="2516991"/>
            </a:xfrm>
            <a:prstGeom prst="rect">
              <a:avLst/>
            </a:prstGeom>
            <a:grpFill/>
            <a:ln w="38100">
              <a:solidFill>
                <a:srgbClr val="ED8B00"/>
              </a:solidFill>
            </a:ln>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400" kern="1200" dirty="0">
                  <a:solidFill>
                    <a:schemeClr val="tx1"/>
                  </a:solidFill>
                </a:rPr>
                <a:t>An on-line personality questionnaire- (circa 20 mins to complete) </a:t>
              </a:r>
            </a:p>
          </p:txBody>
        </p:sp>
      </p:grpSp>
      <p:grpSp>
        <p:nvGrpSpPr>
          <p:cNvPr id="29" name="Group 28">
            <a:extLst>
              <a:ext uri="{FF2B5EF4-FFF2-40B4-BE49-F238E27FC236}">
                <a16:creationId xmlns:a16="http://schemas.microsoft.com/office/drawing/2014/main" id="{0415B582-E3E4-7042-B409-BB31968ECCD3}"/>
              </a:ext>
            </a:extLst>
          </p:cNvPr>
          <p:cNvGrpSpPr/>
          <p:nvPr/>
        </p:nvGrpSpPr>
        <p:grpSpPr>
          <a:xfrm>
            <a:off x="6449132" y="4014892"/>
            <a:ext cx="1380026" cy="528577"/>
            <a:chOff x="3039752" y="2518193"/>
            <a:chExt cx="1380026" cy="528577"/>
          </a:xfrm>
          <a:scene3d>
            <a:camera prst="orthographicFront">
              <a:rot lat="0" lon="0" rev="0"/>
            </a:camera>
            <a:lightRig rig="contrasting" dir="t">
              <a:rot lat="0" lon="0" rev="1200000"/>
            </a:lightRig>
          </a:scene3d>
        </p:grpSpPr>
        <p:sp>
          <p:nvSpPr>
            <p:cNvPr id="36" name="Straight Connector 7">
              <a:extLst>
                <a:ext uri="{FF2B5EF4-FFF2-40B4-BE49-F238E27FC236}">
                  <a16:creationId xmlns:a16="http://schemas.microsoft.com/office/drawing/2014/main" id="{8A58E80B-AC5F-8445-83D6-84BD804B3F0B}"/>
                </a:ext>
              </a:extLst>
            </p:cNvPr>
            <p:cNvSpPr/>
            <p:nvPr/>
          </p:nvSpPr>
          <p:spPr>
            <a:xfrm>
              <a:off x="3039752" y="2518193"/>
              <a:ext cx="1380026" cy="528577"/>
            </a:xfrm>
            <a:custGeom>
              <a:avLst/>
              <a:gdLst/>
              <a:ahLst/>
              <a:cxnLst/>
              <a:rect l="0" t="0" r="0" b="0"/>
              <a:pathLst>
                <a:path>
                  <a:moveTo>
                    <a:pt x="1380026" y="0"/>
                  </a:moveTo>
                  <a:lnTo>
                    <a:pt x="1380026" y="281388"/>
                  </a:lnTo>
                  <a:lnTo>
                    <a:pt x="0" y="281388"/>
                  </a:lnTo>
                  <a:lnTo>
                    <a:pt x="0" y="528577"/>
                  </a:lnTo>
                </a:path>
              </a:pathLst>
            </a:custGeom>
            <a:noFill/>
            <a:ln w="28575">
              <a:solidFill>
                <a:srgbClr val="00A9CE"/>
              </a:solidFill>
              <a:tailEnd type="arrow"/>
            </a:ln>
            <a:sp3d z="-110000"/>
          </p:spPr>
          <p:style>
            <a:lnRef idx="1">
              <a:schemeClr val="accent5"/>
            </a:lnRef>
            <a:fillRef idx="0">
              <a:schemeClr val="accent5"/>
            </a:fillRef>
            <a:effectRef idx="0">
              <a:schemeClr val="accent5"/>
            </a:effectRef>
            <a:fontRef idx="minor">
              <a:schemeClr val="tx1">
                <a:hueOff val="0"/>
                <a:satOff val="0"/>
                <a:lumOff val="0"/>
                <a:alphaOff val="0"/>
              </a:schemeClr>
            </a:fontRef>
          </p:style>
        </p:sp>
        <p:sp>
          <p:nvSpPr>
            <p:cNvPr id="37" name="Straight Connector 8">
              <a:extLst>
                <a:ext uri="{FF2B5EF4-FFF2-40B4-BE49-F238E27FC236}">
                  <a16:creationId xmlns:a16="http://schemas.microsoft.com/office/drawing/2014/main" id="{BB39B626-D1AF-7B43-9E40-010CC281814E}"/>
                </a:ext>
              </a:extLst>
            </p:cNvPr>
            <p:cNvSpPr txBox="1"/>
            <p:nvPr/>
          </p:nvSpPr>
          <p:spPr>
            <a:xfrm>
              <a:off x="3692539" y="2779713"/>
              <a:ext cx="74450" cy="5537"/>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2">
                    <a:lumMod val="50000"/>
                  </a:schemeClr>
                </a:solidFill>
              </a:endParaRPr>
            </a:p>
          </p:txBody>
        </p:sp>
      </p:grpSp>
      <p:grpSp>
        <p:nvGrpSpPr>
          <p:cNvPr id="30" name="Group 29">
            <a:extLst>
              <a:ext uri="{FF2B5EF4-FFF2-40B4-BE49-F238E27FC236}">
                <a16:creationId xmlns:a16="http://schemas.microsoft.com/office/drawing/2014/main" id="{62E11C57-D03D-4C41-A308-4B193C1E55AF}"/>
              </a:ext>
            </a:extLst>
          </p:cNvPr>
          <p:cNvGrpSpPr/>
          <p:nvPr/>
        </p:nvGrpSpPr>
        <p:grpSpPr>
          <a:xfrm>
            <a:off x="6710571" y="1424236"/>
            <a:ext cx="2405064" cy="2519993"/>
            <a:chOff x="3217245" y="0"/>
            <a:chExt cx="2405064" cy="2519993"/>
          </a:xfrm>
          <a:solidFill>
            <a:schemeClr val="bg1"/>
          </a:solidFill>
          <a:scene3d>
            <a:camera prst="orthographicFront">
              <a:rot lat="0" lon="0" rev="0"/>
            </a:camera>
            <a:lightRig rig="contrasting" dir="t">
              <a:rot lat="0" lon="0" rev="1200000"/>
            </a:lightRig>
          </a:scene3d>
        </p:grpSpPr>
        <p:sp>
          <p:nvSpPr>
            <p:cNvPr id="34" name="Rectangle 33">
              <a:extLst>
                <a:ext uri="{FF2B5EF4-FFF2-40B4-BE49-F238E27FC236}">
                  <a16:creationId xmlns:a16="http://schemas.microsoft.com/office/drawing/2014/main" id="{6C955527-E013-2746-8114-C5E0EED69F5D}"/>
                </a:ext>
              </a:extLst>
            </p:cNvPr>
            <p:cNvSpPr/>
            <p:nvPr/>
          </p:nvSpPr>
          <p:spPr>
            <a:xfrm>
              <a:off x="3217245" y="0"/>
              <a:ext cx="2405064" cy="2519993"/>
            </a:xfrm>
            <a:prstGeom prst="rect">
              <a:avLst/>
            </a:prstGeom>
            <a:grpFill/>
            <a:ln w="38100">
              <a:solidFill>
                <a:srgbClr val="ED8B00"/>
              </a:solidFill>
            </a:ln>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52AD4201-C7A7-7142-8266-202680B02F90}"/>
                </a:ext>
              </a:extLst>
            </p:cNvPr>
            <p:cNvSpPr txBox="1"/>
            <p:nvPr/>
          </p:nvSpPr>
          <p:spPr>
            <a:xfrm>
              <a:off x="3217245" y="0"/>
              <a:ext cx="2405064" cy="2519993"/>
            </a:xfrm>
            <a:prstGeom prst="rect">
              <a:avLst/>
            </a:prstGeom>
            <a:grpFill/>
            <a:ln w="38100">
              <a:solidFill>
                <a:srgbClr val="ED8B00"/>
              </a:solidFill>
            </a:ln>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400" kern="1200" dirty="0">
                  <a:solidFill>
                    <a:schemeClr val="tx1"/>
                  </a:solidFill>
                </a:rPr>
                <a:t>Set up and complete your HLM 360 Feedback – (circa 1 hour to set up and 1 hour for feedback). </a:t>
              </a:r>
            </a:p>
            <a:p>
              <a:pPr marL="0" lvl="0" indent="0" algn="ctr" defTabSz="711200">
                <a:lnSpc>
                  <a:spcPct val="90000"/>
                </a:lnSpc>
                <a:spcBef>
                  <a:spcPct val="0"/>
                </a:spcBef>
                <a:spcAft>
                  <a:spcPct val="35000"/>
                </a:spcAft>
                <a:buNone/>
              </a:pPr>
              <a:r>
                <a:rPr lang="en-GB" sz="1400" kern="1200" dirty="0">
                  <a:solidFill>
                    <a:schemeClr val="tx1"/>
                  </a:solidFill>
                </a:rPr>
                <a:t>Please note, if you have completed your HLM 360 feedback within the last 6 months you do not need to repeat the process.</a:t>
              </a:r>
            </a:p>
          </p:txBody>
        </p:sp>
      </p:grpSp>
      <p:grpSp>
        <p:nvGrpSpPr>
          <p:cNvPr id="31" name="Group 30">
            <a:extLst>
              <a:ext uri="{FF2B5EF4-FFF2-40B4-BE49-F238E27FC236}">
                <a16:creationId xmlns:a16="http://schemas.microsoft.com/office/drawing/2014/main" id="{FEDEFBE5-CB7F-4749-A6E3-72A3235AE6F5}"/>
              </a:ext>
            </a:extLst>
          </p:cNvPr>
          <p:cNvGrpSpPr/>
          <p:nvPr/>
        </p:nvGrpSpPr>
        <p:grpSpPr>
          <a:xfrm>
            <a:off x="5246599" y="4617134"/>
            <a:ext cx="2405064" cy="1443038"/>
            <a:chOff x="1837219" y="3079171"/>
            <a:chExt cx="2405064" cy="1443038"/>
          </a:xfrm>
          <a:solidFill>
            <a:schemeClr val="bg1"/>
          </a:solidFill>
          <a:scene3d>
            <a:camera prst="orthographicFront">
              <a:rot lat="0" lon="0" rev="0"/>
            </a:camera>
            <a:lightRig rig="contrasting" dir="t">
              <a:rot lat="0" lon="0" rev="1200000"/>
            </a:lightRig>
          </a:scene3d>
        </p:grpSpPr>
        <p:sp>
          <p:nvSpPr>
            <p:cNvPr id="32" name="Rectangle 31">
              <a:extLst>
                <a:ext uri="{FF2B5EF4-FFF2-40B4-BE49-F238E27FC236}">
                  <a16:creationId xmlns:a16="http://schemas.microsoft.com/office/drawing/2014/main" id="{1EDB3BE4-F31C-064F-9142-F7B7B7F8FE26}"/>
                </a:ext>
              </a:extLst>
            </p:cNvPr>
            <p:cNvSpPr/>
            <p:nvPr/>
          </p:nvSpPr>
          <p:spPr>
            <a:xfrm>
              <a:off x="1837219" y="3079171"/>
              <a:ext cx="2405064" cy="1443038"/>
            </a:xfrm>
            <a:prstGeom prst="rect">
              <a:avLst/>
            </a:prstGeom>
            <a:grpFill/>
            <a:ln w="38100">
              <a:solidFill>
                <a:srgbClr val="ED8B00"/>
              </a:solidFill>
            </a:ln>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4834CC44-A767-7545-B8F1-404828901A63}"/>
                </a:ext>
              </a:extLst>
            </p:cNvPr>
            <p:cNvSpPr txBox="1"/>
            <p:nvPr/>
          </p:nvSpPr>
          <p:spPr>
            <a:xfrm>
              <a:off x="1837219" y="3079171"/>
              <a:ext cx="2405064" cy="1443038"/>
            </a:xfrm>
            <a:prstGeom prst="rect">
              <a:avLst/>
            </a:prstGeom>
            <a:grpFill/>
            <a:ln w="38100">
              <a:solidFill>
                <a:srgbClr val="ED8B00"/>
              </a:solidFill>
            </a:ln>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300" kern="1200" dirty="0">
                  <a:solidFill>
                    <a:schemeClr val="tx1"/>
                  </a:solidFill>
                </a:rPr>
                <a:t>Attend the full day Assessment and Development Centre (ADC) on </a:t>
              </a:r>
            </a:p>
            <a:p>
              <a:pPr marL="0" lvl="0" indent="0" algn="ctr" defTabSz="711200">
                <a:lnSpc>
                  <a:spcPct val="90000"/>
                </a:lnSpc>
                <a:spcBef>
                  <a:spcPct val="0"/>
                </a:spcBef>
                <a:spcAft>
                  <a:spcPct val="35000"/>
                </a:spcAft>
                <a:buNone/>
              </a:pPr>
              <a:r>
                <a:rPr lang="en-GB" sz="2000" b="1" kern="1200" dirty="0">
                  <a:solidFill>
                    <a:srgbClr val="ED8B00"/>
                  </a:solidFill>
                </a:rPr>
                <a:t>27</a:t>
              </a:r>
              <a:r>
                <a:rPr lang="en-GB" sz="2000" b="1" kern="1200" baseline="30000" dirty="0">
                  <a:solidFill>
                    <a:srgbClr val="ED8B00"/>
                  </a:solidFill>
                </a:rPr>
                <a:t>th</a:t>
              </a:r>
              <a:r>
                <a:rPr lang="en-GB" sz="2000" b="1" kern="1200" dirty="0">
                  <a:solidFill>
                    <a:srgbClr val="ED8B00"/>
                  </a:solidFill>
                </a:rPr>
                <a:t> February 2023</a:t>
              </a:r>
            </a:p>
          </p:txBody>
        </p:sp>
      </p:grpSp>
    </p:spTree>
    <p:extLst>
      <p:ext uri="{BB962C8B-B14F-4D97-AF65-F5344CB8AC3E}">
        <p14:creationId xmlns:p14="http://schemas.microsoft.com/office/powerpoint/2010/main" val="4213013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5D017-6828-E342-9C50-D5C9D20DC70C}"/>
              </a:ext>
            </a:extLst>
          </p:cNvPr>
          <p:cNvSpPr>
            <a:spLocks noGrp="1"/>
          </p:cNvSpPr>
          <p:nvPr>
            <p:ph type="body" sz="quarter" idx="13"/>
          </p:nvPr>
        </p:nvSpPr>
        <p:spPr>
          <a:xfrm>
            <a:off x="1298575" y="1772816"/>
            <a:ext cx="7632080" cy="4392067"/>
          </a:xfrm>
        </p:spPr>
        <p:txBody>
          <a:bodyPr>
            <a:normAutofit fontScale="92500" lnSpcReduction="20000"/>
          </a:bodyPr>
          <a:lstStyle/>
          <a:p>
            <a:pPr marL="514350" indent="-514350">
              <a:buFont typeface="+mj-lt"/>
              <a:buAutoNum type="arabicPeriod" startAt="3"/>
            </a:pPr>
            <a:r>
              <a:rPr lang="en-GB" sz="1600" dirty="0"/>
              <a:t>Introduction</a:t>
            </a:r>
          </a:p>
          <a:p>
            <a:pPr marL="514350" indent="-514350">
              <a:buFont typeface="+mj-lt"/>
              <a:buAutoNum type="arabicPeriod" startAt="3"/>
            </a:pPr>
            <a:r>
              <a:rPr lang="en-GB" sz="1600" dirty="0"/>
              <a:t>ADDS Leadership Development Timeline</a:t>
            </a:r>
          </a:p>
          <a:p>
            <a:pPr marL="514350" indent="-514350">
              <a:buFont typeface="+mj-lt"/>
              <a:buAutoNum type="arabicPeriod" startAt="3"/>
            </a:pPr>
            <a:r>
              <a:rPr lang="en-GB" sz="1600" dirty="0"/>
              <a:t>Nomination Process</a:t>
            </a:r>
          </a:p>
          <a:p>
            <a:pPr marL="1017270" lvl="1" indent="-514350">
              <a:buFont typeface="Wingdings" panose="05000000000000000000" pitchFamily="2" charset="2"/>
              <a:buChar char="§"/>
            </a:pPr>
            <a:r>
              <a:rPr lang="en-GB" sz="1600" dirty="0"/>
              <a:t>Next Steps (Steps 1 &amp; 2)</a:t>
            </a:r>
          </a:p>
          <a:p>
            <a:pPr marL="1017270" lvl="1" indent="-514350">
              <a:buFont typeface="Wingdings" panose="05000000000000000000" pitchFamily="2" charset="2"/>
              <a:buChar char="§"/>
            </a:pPr>
            <a:r>
              <a:rPr lang="en-GB" sz="1600" dirty="0"/>
              <a:t>From Nomination to ADC (Steps 3 – 6)</a:t>
            </a:r>
          </a:p>
          <a:p>
            <a:pPr marL="1017270" lvl="1" indent="-514350">
              <a:buFont typeface="Wingdings" panose="05000000000000000000" pitchFamily="2" charset="2"/>
              <a:buChar char="§"/>
            </a:pPr>
            <a:r>
              <a:rPr lang="en-GB" sz="1600" dirty="0"/>
              <a:t>Feedback (Step 7)</a:t>
            </a:r>
          </a:p>
          <a:p>
            <a:pPr marL="514350" indent="-514350">
              <a:buFont typeface="+mj-lt"/>
              <a:buAutoNum type="arabicPeriod" startAt="9"/>
            </a:pPr>
            <a:r>
              <a:rPr lang="en-GB" sz="1600" dirty="0"/>
              <a:t>Line Manager’s Guide </a:t>
            </a:r>
          </a:p>
          <a:p>
            <a:pPr marL="1017270" lvl="1" indent="-514350">
              <a:buFont typeface="Wingdings" panose="05000000000000000000" pitchFamily="2" charset="2"/>
              <a:buChar char="§"/>
            </a:pPr>
            <a:r>
              <a:rPr lang="en-GB" sz="1600" dirty="0"/>
              <a:t>Line Managers Guide to supporting your candidate</a:t>
            </a:r>
          </a:p>
          <a:p>
            <a:pPr marL="1017270" lvl="1" indent="-514350">
              <a:buFont typeface="Wingdings" panose="05000000000000000000" pitchFamily="2" charset="2"/>
              <a:buChar char="§"/>
            </a:pPr>
            <a:r>
              <a:rPr lang="en-GB" sz="1600" dirty="0"/>
              <a:t>Executive Director Success Profile</a:t>
            </a:r>
          </a:p>
          <a:p>
            <a:pPr marL="1017270" lvl="1" indent="-514350">
              <a:buFont typeface="Wingdings" panose="05000000000000000000" pitchFamily="2" charset="2"/>
              <a:buChar char="§"/>
            </a:pPr>
            <a:r>
              <a:rPr lang="en-GB" sz="1600" dirty="0"/>
              <a:t>Post submission  - next steps</a:t>
            </a:r>
          </a:p>
          <a:p>
            <a:pPr marL="1017270" lvl="1" indent="-514350">
              <a:buFont typeface="Wingdings" panose="05000000000000000000" pitchFamily="2" charset="2"/>
              <a:buChar char="§"/>
            </a:pPr>
            <a:r>
              <a:rPr lang="en-GB" sz="1600" dirty="0"/>
              <a:t>Final Steps</a:t>
            </a:r>
          </a:p>
          <a:p>
            <a:pPr marL="514350" indent="-514350">
              <a:buFont typeface="+mj-lt"/>
              <a:buAutoNum type="arabicPeriod" startAt="14"/>
            </a:pPr>
            <a:r>
              <a:rPr lang="en-GB" sz="1600" dirty="0"/>
              <a:t>Candidate’s Guide</a:t>
            </a:r>
          </a:p>
          <a:p>
            <a:pPr marL="1017270" lvl="1" indent="-514350">
              <a:buFont typeface="Wingdings" panose="05000000000000000000" pitchFamily="2" charset="2"/>
              <a:buChar char="§"/>
            </a:pPr>
            <a:r>
              <a:rPr lang="en-GB" sz="1600" dirty="0"/>
              <a:t>Candidate Information</a:t>
            </a:r>
          </a:p>
          <a:p>
            <a:pPr marL="1017270" lvl="1" indent="-514350">
              <a:buFont typeface="Wingdings" panose="05000000000000000000" pitchFamily="2" charset="2"/>
              <a:buChar char="§"/>
            </a:pPr>
            <a:r>
              <a:rPr lang="en-GB" sz="1600" dirty="0"/>
              <a:t>Take Your Career to the Next Level</a:t>
            </a:r>
          </a:p>
          <a:p>
            <a:pPr marL="1017270" lvl="1" indent="-514350">
              <a:buFont typeface="Wingdings" panose="05000000000000000000" pitchFamily="2" charset="2"/>
              <a:buChar char="§"/>
            </a:pPr>
            <a:r>
              <a:rPr lang="en-GB" sz="1600" dirty="0"/>
              <a:t>Next Steps</a:t>
            </a:r>
          </a:p>
          <a:p>
            <a:pPr marL="1017270" lvl="1" indent="-514350">
              <a:buFont typeface="Wingdings" panose="05000000000000000000" pitchFamily="2" charset="2"/>
              <a:buChar char="§"/>
            </a:pPr>
            <a:r>
              <a:rPr lang="en-GB" sz="1600" dirty="0">
                <a:ea typeface="Cambria" panose="02040503050406030204" pitchFamily="18" charset="0"/>
              </a:rPr>
              <a:t>Pre Assessment  – What you need to do</a:t>
            </a:r>
            <a:endParaRPr lang="en-GB" sz="1600" dirty="0"/>
          </a:p>
          <a:p>
            <a:pPr marL="1017270" lvl="1" indent="-514350">
              <a:buFont typeface="Wingdings" panose="05000000000000000000" pitchFamily="2" charset="2"/>
              <a:buChar char="§"/>
            </a:pPr>
            <a:endParaRPr lang="en-GB" sz="1600" dirty="0"/>
          </a:p>
          <a:p>
            <a:pPr marL="1017270" lvl="1" indent="-514350">
              <a:buFont typeface="Wingdings" panose="05000000000000000000" pitchFamily="2" charset="2"/>
              <a:buChar char="§"/>
            </a:pPr>
            <a:endParaRPr lang="en-GB" sz="1600" dirty="0"/>
          </a:p>
        </p:txBody>
      </p:sp>
    </p:spTree>
    <p:extLst>
      <p:ext uri="{BB962C8B-B14F-4D97-AF65-F5344CB8AC3E}">
        <p14:creationId xmlns:p14="http://schemas.microsoft.com/office/powerpoint/2010/main" val="3154954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53A42-BD30-0946-9491-2EE69A1F13EE}"/>
              </a:ext>
            </a:extLst>
          </p:cNvPr>
          <p:cNvSpPr>
            <a:spLocks noGrp="1"/>
          </p:cNvSpPr>
          <p:nvPr>
            <p:ph type="body" sz="quarter" idx="10"/>
          </p:nvPr>
        </p:nvSpPr>
        <p:spPr>
          <a:xfrm>
            <a:off x="537782" y="980728"/>
            <a:ext cx="8538445" cy="4536504"/>
          </a:xfrm>
        </p:spPr>
        <p:txBody>
          <a:bodyPr>
            <a:normAutofit/>
          </a:bodyPr>
          <a:lstStyle/>
          <a:p>
            <a:pPr>
              <a:lnSpc>
                <a:spcPct val="100000"/>
              </a:lnSpc>
            </a:pPr>
            <a:r>
              <a:rPr lang="en-GB" dirty="0">
                <a:solidFill>
                  <a:schemeClr val="tx1"/>
                </a:solidFill>
              </a:rPr>
              <a:t>The Accelerated Director Development Scheme (ADDS) is a unique partnership between health and care organisations across Hertfordshire and west Essex ICS, designed to identify develop and accelerate the careers of our talented future leaders.</a:t>
            </a:r>
          </a:p>
          <a:p>
            <a:pPr>
              <a:lnSpc>
                <a:spcPct val="100000"/>
              </a:lnSpc>
            </a:pPr>
            <a:r>
              <a:rPr lang="en-GB" dirty="0">
                <a:solidFill>
                  <a:schemeClr val="tx1"/>
                </a:solidFill>
              </a:rPr>
              <a:t> The scheme seeks to support equity of opportunity and diversity within the participants. The programme itself provides a bespoke leadership development opportunity that prepares you for that senior system leadership including executive director roles within 9 – 24 months.</a:t>
            </a:r>
          </a:p>
          <a:p>
            <a:pPr>
              <a:lnSpc>
                <a:spcPct val="100000"/>
              </a:lnSpc>
            </a:pPr>
            <a:r>
              <a:rPr lang="en-GB" dirty="0">
                <a:solidFill>
                  <a:schemeClr val="tx1"/>
                </a:solidFill>
              </a:rPr>
              <a:t>Is ADDS for you?   </a:t>
            </a:r>
          </a:p>
          <a:p>
            <a:r>
              <a:rPr lang="en-GB" dirty="0">
                <a:solidFill>
                  <a:schemeClr val="tx1"/>
                </a:solidFill>
              </a:rPr>
              <a:t>Investing in the right learning and development can have a transformational effect on you and your career. </a:t>
            </a:r>
          </a:p>
          <a:p>
            <a:r>
              <a:rPr lang="en-GB" dirty="0">
                <a:solidFill>
                  <a:schemeClr val="tx1"/>
                </a:solidFill>
              </a:rPr>
              <a:t>ADDS is for you if you are an aspirant director working one below board level typically Band 8c and above or equivalent, across health and  care.</a:t>
            </a:r>
          </a:p>
          <a:p>
            <a:r>
              <a:rPr lang="en-GB" dirty="0">
                <a:solidFill>
                  <a:schemeClr val="tx1"/>
                </a:solidFill>
              </a:rPr>
              <a:t>And have the following </a:t>
            </a:r>
          </a:p>
          <a:p>
            <a:pPr marL="182563" indent="-182563"/>
            <a:r>
              <a:rPr lang="en-GB" dirty="0">
                <a:solidFill>
                  <a:schemeClr val="tx1"/>
                </a:solidFill>
              </a:rPr>
              <a:t>•	Ambition and motivation to commit to your leadership development and career progression.</a:t>
            </a:r>
          </a:p>
          <a:p>
            <a:pPr marL="182563" indent="-182563"/>
            <a:r>
              <a:rPr lang="en-GB" dirty="0">
                <a:solidFill>
                  <a:schemeClr val="tx1"/>
                </a:solidFill>
              </a:rPr>
              <a:t>•	Will undertake every stage of the programme</a:t>
            </a:r>
          </a:p>
          <a:p>
            <a:pPr marL="182563" indent="-182563"/>
            <a:r>
              <a:rPr lang="en-GB" dirty="0">
                <a:solidFill>
                  <a:schemeClr val="tx1"/>
                </a:solidFill>
              </a:rPr>
              <a:t>•	Will seize the opportunities ADDS has to offer </a:t>
            </a:r>
          </a:p>
          <a:p>
            <a:endParaRPr lang="en-GB" dirty="0"/>
          </a:p>
        </p:txBody>
      </p:sp>
      <p:sp>
        <p:nvSpPr>
          <p:cNvPr id="5" name="Title 4">
            <a:extLst>
              <a:ext uri="{FF2B5EF4-FFF2-40B4-BE49-F238E27FC236}">
                <a16:creationId xmlns:a16="http://schemas.microsoft.com/office/drawing/2014/main" id="{58231247-E4C0-4C94-BC72-A50BF1FEBDE0}"/>
              </a:ext>
            </a:extLst>
          </p:cNvPr>
          <p:cNvSpPr>
            <a:spLocks noGrp="1"/>
          </p:cNvSpPr>
          <p:nvPr>
            <p:ph type="title"/>
          </p:nvPr>
        </p:nvSpPr>
        <p:spPr>
          <a:xfrm>
            <a:off x="518243" y="404664"/>
            <a:ext cx="4902776" cy="432931"/>
          </a:xfrm>
        </p:spPr>
        <p:txBody>
          <a:bodyPr>
            <a:noAutofit/>
          </a:bodyPr>
          <a:lstStyle/>
          <a:p>
            <a:r>
              <a:rPr lang="en-GB" sz="2600" dirty="0"/>
              <a:t>Introduction</a:t>
            </a:r>
          </a:p>
        </p:txBody>
      </p:sp>
    </p:spTree>
    <p:extLst>
      <p:ext uri="{BB962C8B-B14F-4D97-AF65-F5344CB8AC3E}">
        <p14:creationId xmlns:p14="http://schemas.microsoft.com/office/powerpoint/2010/main" val="1409781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Arrow: Right 78">
            <a:extLst>
              <a:ext uri="{FF2B5EF4-FFF2-40B4-BE49-F238E27FC236}">
                <a16:creationId xmlns:a16="http://schemas.microsoft.com/office/drawing/2014/main" id="{32B7E044-3899-4C13-BF77-66371F2485CA}"/>
              </a:ext>
            </a:extLst>
          </p:cNvPr>
          <p:cNvSpPr/>
          <p:nvPr/>
        </p:nvSpPr>
        <p:spPr>
          <a:xfrm rot="10800000">
            <a:off x="1339469" y="3933056"/>
            <a:ext cx="877227" cy="432048"/>
          </a:xfrm>
          <a:prstGeom prst="rightArrow">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F4863BF-76D2-4579-9485-0E3E44F85E03}"/>
              </a:ext>
            </a:extLst>
          </p:cNvPr>
          <p:cNvSpPr/>
          <p:nvPr/>
        </p:nvSpPr>
        <p:spPr>
          <a:xfrm rot="16200000">
            <a:off x="-1829786" y="3368753"/>
            <a:ext cx="5000189" cy="558743"/>
          </a:xfrm>
          <a:prstGeom prst="rect">
            <a:avLst/>
          </a:prstGeom>
        </p:spPr>
        <p:txBody>
          <a:bodyPr wrap="square">
            <a:spAutoFit/>
          </a:bodyPr>
          <a:lstStyle/>
          <a:p>
            <a:pPr algn="ctr">
              <a:lnSpc>
                <a:spcPct val="115000"/>
              </a:lnSpc>
            </a:pPr>
            <a:r>
              <a:rPr lang="en-GB" sz="2800" b="1" dirty="0">
                <a:solidFill>
                  <a:schemeClr val="bg1"/>
                </a:solidFill>
                <a:latin typeface="+mj-lt"/>
                <a:ea typeface="Cambria" panose="02040503050406030204" pitchFamily="18" charset="0"/>
                <a:cs typeface="Times New Roman" panose="02020603050405020304" pitchFamily="18" charset="0"/>
              </a:rPr>
              <a:t>ADDS Talent Forum</a:t>
            </a:r>
          </a:p>
        </p:txBody>
      </p:sp>
      <p:sp>
        <p:nvSpPr>
          <p:cNvPr id="58" name="object 32">
            <a:extLst>
              <a:ext uri="{FF2B5EF4-FFF2-40B4-BE49-F238E27FC236}">
                <a16:creationId xmlns:a16="http://schemas.microsoft.com/office/drawing/2014/main" id="{06B628C4-B2AD-4104-BB69-0314DFDB3CC5}"/>
              </a:ext>
            </a:extLst>
          </p:cNvPr>
          <p:cNvSpPr/>
          <p:nvPr/>
        </p:nvSpPr>
        <p:spPr>
          <a:xfrm>
            <a:off x="2766325" y="1111793"/>
            <a:ext cx="3240000" cy="720000"/>
          </a:xfrm>
          <a:prstGeom prst="rect">
            <a:avLst/>
          </a:prstGeom>
          <a:solidFill>
            <a:schemeClr val="bg1">
              <a:alpha val="50196"/>
            </a:schemeClr>
          </a:solidFill>
          <a:ln w="38100">
            <a:solidFill>
              <a:srgbClr val="00A9CE"/>
            </a:solidFill>
          </a:ln>
        </p:spPr>
        <p:txBody>
          <a:bodyPr wrap="square" lIns="0" tIns="0" rIns="0" bIns="0" rtlCol="0" anchor="ctr"/>
          <a:lstStyle/>
          <a:p>
            <a:pPr algn="ctr">
              <a:lnSpc>
                <a:spcPct val="100000"/>
              </a:lnSpc>
              <a:spcBef>
                <a:spcPts val="100"/>
              </a:spcBef>
            </a:pPr>
            <a:r>
              <a:rPr lang="en-GB" sz="1400" b="1" dirty="0"/>
              <a:t>Assessment and Development Centre</a:t>
            </a:r>
          </a:p>
          <a:p>
            <a:pPr algn="ctr">
              <a:lnSpc>
                <a:spcPct val="100000"/>
              </a:lnSpc>
              <a:spcBef>
                <a:spcPts val="100"/>
              </a:spcBef>
            </a:pPr>
            <a:r>
              <a:rPr lang="en-GB" sz="1400" b="1" dirty="0"/>
              <a:t>27</a:t>
            </a:r>
            <a:r>
              <a:rPr lang="en-GB" sz="1400" b="1" baseline="30000" dirty="0"/>
              <a:t>th</a:t>
            </a:r>
            <a:r>
              <a:rPr lang="en-GB" sz="1400" b="1" dirty="0"/>
              <a:t> February 2024</a:t>
            </a:r>
          </a:p>
        </p:txBody>
      </p:sp>
      <p:sp>
        <p:nvSpPr>
          <p:cNvPr id="59" name="object 32">
            <a:extLst>
              <a:ext uri="{FF2B5EF4-FFF2-40B4-BE49-F238E27FC236}">
                <a16:creationId xmlns:a16="http://schemas.microsoft.com/office/drawing/2014/main" id="{98CEEB6F-D4C7-4050-BE1F-6327952B6843}"/>
              </a:ext>
            </a:extLst>
          </p:cNvPr>
          <p:cNvSpPr/>
          <p:nvPr/>
        </p:nvSpPr>
        <p:spPr>
          <a:xfrm>
            <a:off x="6102397" y="1109357"/>
            <a:ext cx="3240000" cy="720000"/>
          </a:xfrm>
          <a:prstGeom prst="rect">
            <a:avLst/>
          </a:prstGeom>
          <a:solidFill>
            <a:schemeClr val="bg1">
              <a:alpha val="50196"/>
            </a:schemeClr>
          </a:solidFill>
          <a:ln w="38100">
            <a:solidFill>
              <a:srgbClr val="00A9CE"/>
            </a:solidFill>
          </a:ln>
        </p:spPr>
        <p:txBody>
          <a:bodyPr wrap="square" lIns="0" tIns="0" rIns="0" bIns="0" rtlCol="0" anchor="ctr"/>
          <a:lstStyle/>
          <a:p>
            <a:pPr algn="ctr">
              <a:lnSpc>
                <a:spcPct val="100000"/>
              </a:lnSpc>
              <a:spcBef>
                <a:spcPts val="100"/>
              </a:spcBef>
            </a:pPr>
            <a:r>
              <a:rPr lang="en-GB" sz="1400" b="1" dirty="0"/>
              <a:t>Cohort 6 Launch Event</a:t>
            </a:r>
          </a:p>
          <a:p>
            <a:pPr algn="ctr">
              <a:lnSpc>
                <a:spcPct val="100000"/>
              </a:lnSpc>
              <a:spcBef>
                <a:spcPts val="100"/>
              </a:spcBef>
            </a:pPr>
            <a:r>
              <a:rPr lang="en-GB" sz="1400" b="1" dirty="0"/>
              <a:t>26</a:t>
            </a:r>
            <a:r>
              <a:rPr lang="en-GB" sz="1400" b="1" baseline="30000" dirty="0"/>
              <a:t>th</a:t>
            </a:r>
            <a:r>
              <a:rPr lang="en-GB" sz="1400" b="1" dirty="0"/>
              <a:t> March 2024</a:t>
            </a:r>
          </a:p>
        </p:txBody>
      </p:sp>
      <p:sp>
        <p:nvSpPr>
          <p:cNvPr id="61" name="Rectangle 60">
            <a:extLst>
              <a:ext uri="{FF2B5EF4-FFF2-40B4-BE49-F238E27FC236}">
                <a16:creationId xmlns:a16="http://schemas.microsoft.com/office/drawing/2014/main" id="{E9FE6229-6CF0-49FC-B235-CE2B34AD31D9}"/>
              </a:ext>
            </a:extLst>
          </p:cNvPr>
          <p:cNvSpPr/>
          <p:nvPr/>
        </p:nvSpPr>
        <p:spPr>
          <a:xfrm>
            <a:off x="2917139" y="1981291"/>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1</a:t>
            </a:r>
            <a:r>
              <a:rPr lang="en-GB" sz="1400" b="1" baseline="30000" dirty="0">
                <a:solidFill>
                  <a:schemeClr val="tx1"/>
                </a:solidFill>
              </a:rPr>
              <a:t>st</a:t>
            </a:r>
            <a:r>
              <a:rPr lang="en-GB" sz="1400" b="1" dirty="0">
                <a:solidFill>
                  <a:schemeClr val="tx1"/>
                </a:solidFill>
              </a:rPr>
              <a:t> Residential</a:t>
            </a:r>
          </a:p>
          <a:p>
            <a:pPr algn="ctr"/>
            <a:r>
              <a:rPr lang="en-GB" sz="1400" b="1" dirty="0">
                <a:solidFill>
                  <a:schemeClr val="tx1"/>
                </a:solidFill>
              </a:rPr>
              <a:t>Module 1</a:t>
            </a:r>
          </a:p>
          <a:p>
            <a:pPr algn="ctr"/>
            <a:r>
              <a:rPr lang="en-GB" sz="1200" b="1" dirty="0">
                <a:solidFill>
                  <a:schemeClr val="tx1"/>
                </a:solidFill>
              </a:rPr>
              <a:t>15-16</a:t>
            </a:r>
            <a:r>
              <a:rPr lang="en-GB" sz="1200" b="1" baseline="30000" dirty="0">
                <a:solidFill>
                  <a:schemeClr val="tx1"/>
                </a:solidFill>
              </a:rPr>
              <a:t>th</a:t>
            </a:r>
            <a:r>
              <a:rPr lang="en-GB" sz="1200" b="1" dirty="0">
                <a:solidFill>
                  <a:schemeClr val="tx1"/>
                </a:solidFill>
              </a:rPr>
              <a:t> May 2024</a:t>
            </a:r>
          </a:p>
        </p:txBody>
      </p:sp>
      <p:sp>
        <p:nvSpPr>
          <p:cNvPr id="62" name="Rectangle 61">
            <a:extLst>
              <a:ext uri="{FF2B5EF4-FFF2-40B4-BE49-F238E27FC236}">
                <a16:creationId xmlns:a16="http://schemas.microsoft.com/office/drawing/2014/main" id="{E1EDD0BC-34FC-450E-A99F-B770D96E6664}"/>
              </a:ext>
            </a:extLst>
          </p:cNvPr>
          <p:cNvSpPr/>
          <p:nvPr/>
        </p:nvSpPr>
        <p:spPr>
          <a:xfrm>
            <a:off x="5286245" y="3120817"/>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Impact Group 2</a:t>
            </a:r>
          </a:p>
          <a:p>
            <a:pPr algn="ctr"/>
            <a:r>
              <a:rPr lang="en-GB" sz="1100" b="1" dirty="0">
                <a:solidFill>
                  <a:schemeClr val="tx1"/>
                </a:solidFill>
              </a:rPr>
              <a:t>10</a:t>
            </a:r>
            <a:r>
              <a:rPr lang="en-GB" sz="1100" b="1" baseline="30000" dirty="0">
                <a:solidFill>
                  <a:schemeClr val="tx1"/>
                </a:solidFill>
              </a:rPr>
              <a:t>th</a:t>
            </a:r>
            <a:r>
              <a:rPr lang="en-GB" sz="1100" b="1" dirty="0">
                <a:solidFill>
                  <a:schemeClr val="tx1"/>
                </a:solidFill>
              </a:rPr>
              <a:t> September 2024</a:t>
            </a:r>
          </a:p>
          <a:p>
            <a:pPr algn="ctr"/>
            <a:r>
              <a:rPr lang="en-GB" sz="1200" b="1" dirty="0">
                <a:solidFill>
                  <a:schemeClr val="tx1"/>
                </a:solidFill>
              </a:rPr>
              <a:t>(virtual)</a:t>
            </a:r>
          </a:p>
        </p:txBody>
      </p:sp>
      <p:sp>
        <p:nvSpPr>
          <p:cNvPr id="63" name="Rectangle 62">
            <a:extLst>
              <a:ext uri="{FF2B5EF4-FFF2-40B4-BE49-F238E27FC236}">
                <a16:creationId xmlns:a16="http://schemas.microsoft.com/office/drawing/2014/main" id="{26998027-45C6-4F50-8ADF-5848BF59286E}"/>
              </a:ext>
            </a:extLst>
          </p:cNvPr>
          <p:cNvSpPr/>
          <p:nvPr/>
        </p:nvSpPr>
        <p:spPr>
          <a:xfrm>
            <a:off x="3476156" y="3128655"/>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Impact Group 1</a:t>
            </a:r>
          </a:p>
          <a:p>
            <a:pPr algn="ctr"/>
            <a:r>
              <a:rPr lang="en-GB" sz="1200" b="1" dirty="0">
                <a:solidFill>
                  <a:schemeClr val="tx1"/>
                </a:solidFill>
              </a:rPr>
              <a:t>6</a:t>
            </a:r>
            <a:r>
              <a:rPr lang="en-GB" sz="1200" b="1" baseline="30000" dirty="0">
                <a:solidFill>
                  <a:schemeClr val="tx1"/>
                </a:solidFill>
              </a:rPr>
              <a:t>th</a:t>
            </a:r>
            <a:r>
              <a:rPr lang="en-GB" sz="1200" b="1" dirty="0">
                <a:solidFill>
                  <a:schemeClr val="tx1"/>
                </a:solidFill>
              </a:rPr>
              <a:t> June 2024</a:t>
            </a:r>
          </a:p>
          <a:p>
            <a:pPr algn="ctr"/>
            <a:r>
              <a:rPr lang="en-GB" sz="1200" b="1" dirty="0">
                <a:solidFill>
                  <a:schemeClr val="tx1"/>
                </a:solidFill>
              </a:rPr>
              <a:t>(virtual)</a:t>
            </a:r>
          </a:p>
        </p:txBody>
      </p:sp>
      <p:sp>
        <p:nvSpPr>
          <p:cNvPr id="64" name="Rectangle 63">
            <a:extLst>
              <a:ext uri="{FF2B5EF4-FFF2-40B4-BE49-F238E27FC236}">
                <a16:creationId xmlns:a16="http://schemas.microsoft.com/office/drawing/2014/main" id="{FB51E733-7EF8-4399-8BB8-4E25A082050E}"/>
              </a:ext>
            </a:extLst>
          </p:cNvPr>
          <p:cNvSpPr/>
          <p:nvPr/>
        </p:nvSpPr>
        <p:spPr>
          <a:xfrm>
            <a:off x="4566165" y="1981291"/>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2</a:t>
            </a:r>
            <a:r>
              <a:rPr lang="en-GB" sz="1400" b="1" baseline="30000" dirty="0">
                <a:solidFill>
                  <a:schemeClr val="tx1"/>
                </a:solidFill>
              </a:rPr>
              <a:t>nd</a:t>
            </a:r>
            <a:r>
              <a:rPr lang="en-GB" sz="1400" b="1" dirty="0">
                <a:solidFill>
                  <a:schemeClr val="tx1"/>
                </a:solidFill>
              </a:rPr>
              <a:t> Residential Module 2</a:t>
            </a:r>
          </a:p>
          <a:p>
            <a:pPr algn="ctr"/>
            <a:r>
              <a:rPr lang="en-GB" sz="1200" b="1" dirty="0">
                <a:solidFill>
                  <a:schemeClr val="tx1"/>
                </a:solidFill>
              </a:rPr>
              <a:t>9-10</a:t>
            </a:r>
            <a:r>
              <a:rPr lang="en-GB" sz="1200" b="1" baseline="30000" dirty="0">
                <a:solidFill>
                  <a:schemeClr val="tx1"/>
                </a:solidFill>
              </a:rPr>
              <a:t>th</a:t>
            </a:r>
            <a:r>
              <a:rPr lang="en-GB" sz="1200" b="1" dirty="0">
                <a:solidFill>
                  <a:schemeClr val="tx1"/>
                </a:solidFill>
              </a:rPr>
              <a:t> July 2024</a:t>
            </a:r>
          </a:p>
        </p:txBody>
      </p:sp>
      <p:sp>
        <p:nvSpPr>
          <p:cNvPr id="65" name="Rectangle 64">
            <a:extLst>
              <a:ext uri="{FF2B5EF4-FFF2-40B4-BE49-F238E27FC236}">
                <a16:creationId xmlns:a16="http://schemas.microsoft.com/office/drawing/2014/main" id="{AA93D15E-0DCF-4380-9F5F-0DB4AF4792F5}"/>
              </a:ext>
            </a:extLst>
          </p:cNvPr>
          <p:cNvSpPr/>
          <p:nvPr/>
        </p:nvSpPr>
        <p:spPr>
          <a:xfrm>
            <a:off x="6227194" y="1985337"/>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Needs Led Masterclass Residential</a:t>
            </a:r>
          </a:p>
          <a:p>
            <a:pPr algn="ctr"/>
            <a:r>
              <a:rPr lang="en-GB" sz="1100" b="1" dirty="0">
                <a:solidFill>
                  <a:schemeClr val="tx1"/>
                </a:solidFill>
              </a:rPr>
              <a:t>15-16</a:t>
            </a:r>
            <a:r>
              <a:rPr lang="en-GB" sz="1100" b="1" baseline="30000" dirty="0">
                <a:solidFill>
                  <a:schemeClr val="tx1"/>
                </a:solidFill>
              </a:rPr>
              <a:t>th</a:t>
            </a:r>
            <a:r>
              <a:rPr lang="en-GB" sz="1100" b="1" dirty="0">
                <a:solidFill>
                  <a:schemeClr val="tx1"/>
                </a:solidFill>
              </a:rPr>
              <a:t> October 2024</a:t>
            </a:r>
          </a:p>
        </p:txBody>
      </p:sp>
      <p:sp>
        <p:nvSpPr>
          <p:cNvPr id="66" name="Rectangle 65">
            <a:extLst>
              <a:ext uri="{FF2B5EF4-FFF2-40B4-BE49-F238E27FC236}">
                <a16:creationId xmlns:a16="http://schemas.microsoft.com/office/drawing/2014/main" id="{73C868B5-F452-4A5A-96B8-18C18621B646}"/>
              </a:ext>
            </a:extLst>
          </p:cNvPr>
          <p:cNvSpPr/>
          <p:nvPr/>
        </p:nvSpPr>
        <p:spPr>
          <a:xfrm>
            <a:off x="7876220" y="1981291"/>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Board Masterclass</a:t>
            </a:r>
          </a:p>
          <a:p>
            <a:pPr algn="ctr"/>
            <a:r>
              <a:rPr lang="en-GB" sz="1200" b="1" dirty="0">
                <a:solidFill>
                  <a:schemeClr val="tx1"/>
                </a:solidFill>
              </a:rPr>
              <a:t>16</a:t>
            </a:r>
            <a:r>
              <a:rPr lang="en-GB" sz="1200" b="1" baseline="30000" dirty="0">
                <a:solidFill>
                  <a:schemeClr val="tx1"/>
                </a:solidFill>
              </a:rPr>
              <a:t>th</a:t>
            </a:r>
            <a:r>
              <a:rPr lang="en-GB" sz="1200" b="1" dirty="0">
                <a:solidFill>
                  <a:schemeClr val="tx1"/>
                </a:solidFill>
              </a:rPr>
              <a:t> January 2025</a:t>
            </a:r>
          </a:p>
        </p:txBody>
      </p:sp>
      <p:sp>
        <p:nvSpPr>
          <p:cNvPr id="67" name="Rectangle 66">
            <a:extLst>
              <a:ext uri="{FF2B5EF4-FFF2-40B4-BE49-F238E27FC236}">
                <a16:creationId xmlns:a16="http://schemas.microsoft.com/office/drawing/2014/main" id="{8C35DE24-6759-4DDE-BE7C-D5A7E75ABCE2}"/>
              </a:ext>
            </a:extLst>
          </p:cNvPr>
          <p:cNvSpPr/>
          <p:nvPr/>
        </p:nvSpPr>
        <p:spPr>
          <a:xfrm>
            <a:off x="7096334" y="3120817"/>
            <a:ext cx="1440160" cy="1038937"/>
          </a:xfrm>
          <a:prstGeom prst="rect">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Impact Group 3</a:t>
            </a:r>
          </a:p>
          <a:p>
            <a:pPr algn="ctr"/>
            <a:r>
              <a:rPr lang="en-GB" sz="1200" b="1" dirty="0">
                <a:solidFill>
                  <a:schemeClr val="tx1"/>
                </a:solidFill>
              </a:rPr>
              <a:t>5</a:t>
            </a:r>
            <a:r>
              <a:rPr lang="en-GB" sz="1200" b="1" baseline="30000" dirty="0">
                <a:solidFill>
                  <a:schemeClr val="tx1"/>
                </a:solidFill>
              </a:rPr>
              <a:t>th</a:t>
            </a:r>
            <a:r>
              <a:rPr lang="en-GB" sz="1200" b="1" dirty="0">
                <a:solidFill>
                  <a:schemeClr val="tx1"/>
                </a:solidFill>
              </a:rPr>
              <a:t> December 2024</a:t>
            </a:r>
          </a:p>
          <a:p>
            <a:pPr algn="ctr"/>
            <a:r>
              <a:rPr lang="en-GB" sz="1200" b="1" dirty="0">
                <a:solidFill>
                  <a:schemeClr val="tx1"/>
                </a:solidFill>
              </a:rPr>
              <a:t>(virtual)</a:t>
            </a:r>
          </a:p>
        </p:txBody>
      </p:sp>
      <p:sp>
        <p:nvSpPr>
          <p:cNvPr id="69" name="Arrow: Left-Right 68">
            <a:extLst>
              <a:ext uri="{FF2B5EF4-FFF2-40B4-BE49-F238E27FC236}">
                <a16:creationId xmlns:a16="http://schemas.microsoft.com/office/drawing/2014/main" id="{1145CFF5-3B24-47A4-83CD-2EE7E50B1DFC}"/>
              </a:ext>
            </a:extLst>
          </p:cNvPr>
          <p:cNvSpPr/>
          <p:nvPr/>
        </p:nvSpPr>
        <p:spPr>
          <a:xfrm>
            <a:off x="2864768" y="4201110"/>
            <a:ext cx="6451612" cy="586641"/>
          </a:xfrm>
          <a:prstGeom prst="leftRightArrow">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Executive Coaching (four sessions)</a:t>
            </a:r>
          </a:p>
        </p:txBody>
      </p:sp>
      <p:sp>
        <p:nvSpPr>
          <p:cNvPr id="70" name="Arrow: Left-Right 69">
            <a:extLst>
              <a:ext uri="{FF2B5EF4-FFF2-40B4-BE49-F238E27FC236}">
                <a16:creationId xmlns:a16="http://schemas.microsoft.com/office/drawing/2014/main" id="{236D17B7-2F46-4DCF-88E3-3D133FAF9791}"/>
              </a:ext>
            </a:extLst>
          </p:cNvPr>
          <p:cNvSpPr/>
          <p:nvPr/>
        </p:nvSpPr>
        <p:spPr>
          <a:xfrm>
            <a:off x="2864767" y="4921190"/>
            <a:ext cx="6451611" cy="586641"/>
          </a:xfrm>
          <a:prstGeom prst="leftRightArrow">
            <a:avLst/>
          </a:prstGeom>
          <a:solidFill>
            <a:schemeClr val="bg1">
              <a:alpha val="50196"/>
            </a:schemeClr>
          </a:solid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CEO Mentoring</a:t>
            </a:r>
          </a:p>
        </p:txBody>
      </p:sp>
      <p:sp>
        <p:nvSpPr>
          <p:cNvPr id="71" name="Arrow: Left-Right 70">
            <a:extLst>
              <a:ext uri="{FF2B5EF4-FFF2-40B4-BE49-F238E27FC236}">
                <a16:creationId xmlns:a16="http://schemas.microsoft.com/office/drawing/2014/main" id="{BBD06E4A-57DE-46E0-9686-C860D0BECCAA}"/>
              </a:ext>
            </a:extLst>
          </p:cNvPr>
          <p:cNvSpPr/>
          <p:nvPr/>
        </p:nvSpPr>
        <p:spPr>
          <a:xfrm rot="16200000">
            <a:off x="-206731" y="3443267"/>
            <a:ext cx="5145464" cy="586641"/>
          </a:xfrm>
          <a:prstGeom prst="leftRightArrow">
            <a:avLst/>
          </a:prstGeom>
          <a:solidFill>
            <a:schemeClr val="bg1">
              <a:alpha val="50196"/>
            </a:schemeClr>
          </a:solidFill>
          <a:ln w="28575">
            <a:solidFill>
              <a:srgbClr val="ED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Continuous participation evaluation and review</a:t>
            </a:r>
          </a:p>
        </p:txBody>
      </p:sp>
      <p:sp>
        <p:nvSpPr>
          <p:cNvPr id="72" name="object 32">
            <a:extLst>
              <a:ext uri="{FF2B5EF4-FFF2-40B4-BE49-F238E27FC236}">
                <a16:creationId xmlns:a16="http://schemas.microsoft.com/office/drawing/2014/main" id="{EAA3F2D1-0E0B-425A-97DC-64273E378EC7}"/>
              </a:ext>
            </a:extLst>
          </p:cNvPr>
          <p:cNvSpPr/>
          <p:nvPr/>
        </p:nvSpPr>
        <p:spPr>
          <a:xfrm>
            <a:off x="4520952" y="5589320"/>
            <a:ext cx="3240000" cy="720000"/>
          </a:xfrm>
          <a:prstGeom prst="rect">
            <a:avLst/>
          </a:prstGeom>
          <a:solidFill>
            <a:schemeClr val="bg1">
              <a:alpha val="50196"/>
            </a:schemeClr>
          </a:solidFill>
          <a:ln w="38100">
            <a:solidFill>
              <a:srgbClr val="00A9CE"/>
            </a:solidFill>
          </a:ln>
        </p:spPr>
        <p:txBody>
          <a:bodyPr wrap="square" lIns="0" tIns="0" rIns="0" bIns="0" rtlCol="0" anchor="ctr"/>
          <a:lstStyle/>
          <a:p>
            <a:pPr algn="ctr">
              <a:lnSpc>
                <a:spcPct val="100000"/>
              </a:lnSpc>
              <a:spcBef>
                <a:spcPts val="100"/>
              </a:spcBef>
            </a:pPr>
            <a:r>
              <a:rPr lang="en-GB" sz="1400" b="1" dirty="0"/>
              <a:t>Cohort 6 Celebration Event</a:t>
            </a:r>
          </a:p>
          <a:p>
            <a:pPr algn="ctr">
              <a:lnSpc>
                <a:spcPct val="100000"/>
              </a:lnSpc>
              <a:spcBef>
                <a:spcPts val="100"/>
              </a:spcBef>
            </a:pPr>
            <a:r>
              <a:rPr lang="en-GB" sz="1400" b="1" dirty="0"/>
              <a:t>26</a:t>
            </a:r>
            <a:r>
              <a:rPr lang="en-GB" sz="1400" b="1" baseline="30000" dirty="0"/>
              <a:t>th</a:t>
            </a:r>
            <a:r>
              <a:rPr lang="en-GB" sz="1400" b="1" dirty="0"/>
              <a:t> March 2025</a:t>
            </a:r>
          </a:p>
        </p:txBody>
      </p:sp>
      <p:sp>
        <p:nvSpPr>
          <p:cNvPr id="78" name="Arrow: Right 77">
            <a:extLst>
              <a:ext uri="{FF2B5EF4-FFF2-40B4-BE49-F238E27FC236}">
                <a16:creationId xmlns:a16="http://schemas.microsoft.com/office/drawing/2014/main" id="{8A4070FA-D2A0-4CE7-A89D-C11F1A4E7F20}"/>
              </a:ext>
            </a:extLst>
          </p:cNvPr>
          <p:cNvSpPr/>
          <p:nvPr/>
        </p:nvSpPr>
        <p:spPr>
          <a:xfrm>
            <a:off x="1352600" y="3140968"/>
            <a:ext cx="877227" cy="432048"/>
          </a:xfrm>
          <a:prstGeom prst="rightArrow">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
            <a:extLst>
              <a:ext uri="{FF2B5EF4-FFF2-40B4-BE49-F238E27FC236}">
                <a16:creationId xmlns:a16="http://schemas.microsoft.com/office/drawing/2014/main" id="{0DF654A6-7753-46E9-BD39-B95497CA9ADB}"/>
              </a:ext>
            </a:extLst>
          </p:cNvPr>
          <p:cNvSpPr>
            <a:spLocks noGrp="1"/>
          </p:cNvSpPr>
          <p:nvPr>
            <p:ph type="title"/>
          </p:nvPr>
        </p:nvSpPr>
        <p:spPr>
          <a:xfrm>
            <a:off x="562991" y="352109"/>
            <a:ext cx="8280441" cy="432931"/>
          </a:xfrm>
        </p:spPr>
        <p:txBody>
          <a:bodyPr>
            <a:normAutofit fontScale="90000"/>
          </a:bodyPr>
          <a:lstStyle/>
          <a:p>
            <a:r>
              <a:rPr lang="en-GB" sz="2900" dirty="0"/>
              <a:t>ADDS</a:t>
            </a:r>
            <a:r>
              <a:rPr lang="en-GB" dirty="0"/>
              <a:t> Leadership Development Programme Timeline</a:t>
            </a:r>
          </a:p>
        </p:txBody>
      </p:sp>
      <p:sp>
        <p:nvSpPr>
          <p:cNvPr id="3" name="Text Placeholder 2">
            <a:extLst>
              <a:ext uri="{FF2B5EF4-FFF2-40B4-BE49-F238E27FC236}">
                <a16:creationId xmlns:a16="http://schemas.microsoft.com/office/drawing/2014/main" id="{1C33BB8D-C663-41C6-B6EE-59D8FDFB4ACB}"/>
              </a:ext>
            </a:extLst>
          </p:cNvPr>
          <p:cNvSpPr>
            <a:spLocks noGrp="1"/>
          </p:cNvSpPr>
          <p:nvPr>
            <p:ph type="body" sz="quarter" idx="10"/>
          </p:nvPr>
        </p:nvSpPr>
        <p:spPr>
          <a:xfrm>
            <a:off x="567286" y="1363733"/>
            <a:ext cx="785314" cy="4537075"/>
          </a:xfrm>
          <a:ln w="38100">
            <a:solidFill>
              <a:srgbClr val="ED8B00"/>
            </a:solidFill>
          </a:ln>
        </p:spPr>
        <p:txBody>
          <a:bodyPr vert="vert270" anchor="ctr" anchorCtr="1">
            <a:noAutofit/>
          </a:bodyPr>
          <a:lstStyle/>
          <a:p>
            <a:pPr algn="ctr"/>
            <a:r>
              <a:rPr lang="en-GB" sz="2400" dirty="0"/>
              <a:t>ADDS Talent Forum</a:t>
            </a:r>
          </a:p>
        </p:txBody>
      </p:sp>
    </p:spTree>
    <p:extLst>
      <p:ext uri="{BB962C8B-B14F-4D97-AF65-F5344CB8AC3E}">
        <p14:creationId xmlns:p14="http://schemas.microsoft.com/office/powerpoint/2010/main" val="14357585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97585" y="956340"/>
            <a:ext cx="6461314" cy="523220"/>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effectLst/>
                <a:uLnTx/>
                <a:uFillTx/>
                <a:ea typeface="Cambria" panose="02040503050406030204" pitchFamily="18" charset="0"/>
              </a:rPr>
              <a:t>Nomination process </a:t>
            </a:r>
            <a:r>
              <a:rPr lang="en-GB" sz="1200" b="1" kern="0" dirty="0">
                <a:ea typeface="Cambria" panose="02040503050406030204" pitchFamily="18" charset="0"/>
              </a:rPr>
              <a:t>opens: 1</a:t>
            </a:r>
            <a:r>
              <a:rPr lang="en-GB" sz="1200" b="1" kern="0" baseline="30000" dirty="0">
                <a:ea typeface="Cambria" panose="02040503050406030204" pitchFamily="18" charset="0"/>
              </a:rPr>
              <a:t>st</a:t>
            </a:r>
            <a:r>
              <a:rPr lang="en-GB" sz="1200" b="1" kern="0" dirty="0">
                <a:ea typeface="Cambria" panose="02040503050406030204" pitchFamily="18" charset="0"/>
              </a:rPr>
              <a:t> November 2023</a:t>
            </a:r>
            <a:r>
              <a:rPr kumimoji="0" lang="en-GB" sz="1600" b="1" i="0" u="none" strike="noStrike" kern="0" cap="none" spc="0" normalizeH="0" baseline="0" noProof="0" dirty="0">
                <a:ln>
                  <a:noFill/>
                </a:ln>
                <a:solidFill>
                  <a:srgbClr val="ED8B00"/>
                </a:solidFill>
                <a:effectLst/>
                <a:uLnTx/>
                <a:uFillTx/>
                <a:ea typeface="Cambria" panose="02040503050406030204" pitchFamily="18" charset="0"/>
              </a:rPr>
              <a:t> </a:t>
            </a:r>
            <a:endParaRPr kumimoji="0" lang="en-GB" sz="1200" b="1" i="0" u="none" strike="noStrike" kern="0" cap="none" spc="0" normalizeH="0" baseline="0" noProof="0" dirty="0">
              <a:ln>
                <a:noFill/>
              </a:ln>
              <a:solidFill>
                <a:srgbClr val="ED8B00"/>
              </a:solidFill>
              <a:effectLst/>
              <a:uLnTx/>
              <a:uFillTx/>
              <a:ea typeface="Cambria" panose="02040503050406030204"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r>
              <a:rPr lang="en-GB" sz="1200" b="1" kern="0" dirty="0">
                <a:ea typeface="Cambria" panose="02040503050406030204" pitchFamily="18" charset="0"/>
              </a:rPr>
              <a:t>Final submission to ADDS:  8</a:t>
            </a:r>
            <a:r>
              <a:rPr lang="en-GB" sz="1200" b="1" kern="0" baseline="30000" dirty="0">
                <a:ea typeface="Cambria" panose="02040503050406030204" pitchFamily="18" charset="0"/>
              </a:rPr>
              <a:t>th</a:t>
            </a:r>
            <a:r>
              <a:rPr lang="en-GB" sz="1200" b="1" kern="0" dirty="0">
                <a:ea typeface="Cambria" panose="02040503050406030204" pitchFamily="18" charset="0"/>
              </a:rPr>
              <a:t> December 2023</a:t>
            </a:r>
            <a:endParaRPr kumimoji="0" lang="en-GB" sz="1200" b="1" i="0" u="none" strike="noStrike" kern="0" cap="none" spc="0" normalizeH="0" baseline="0" noProof="0" dirty="0">
              <a:ln>
                <a:noFill/>
              </a:ln>
              <a:solidFill>
                <a:srgbClr val="ED8B00"/>
              </a:solidFill>
              <a:effectLst/>
              <a:uLnTx/>
              <a:uFillTx/>
              <a:ea typeface="Cambria" panose="02040503050406030204" pitchFamily="18" charset="0"/>
            </a:endParaRPr>
          </a:p>
        </p:txBody>
      </p:sp>
      <p:grpSp>
        <p:nvGrpSpPr>
          <p:cNvPr id="7" name="Group 6">
            <a:extLst>
              <a:ext uri="{FF2B5EF4-FFF2-40B4-BE49-F238E27FC236}">
                <a16:creationId xmlns:a16="http://schemas.microsoft.com/office/drawing/2014/main" id="{4326B0DC-77F8-474D-8B5B-8CFBFD7D0A9A}"/>
              </a:ext>
            </a:extLst>
          </p:cNvPr>
          <p:cNvGrpSpPr/>
          <p:nvPr/>
        </p:nvGrpSpPr>
        <p:grpSpPr>
          <a:xfrm>
            <a:off x="631825" y="520971"/>
            <a:ext cx="8929687" cy="5316144"/>
            <a:chOff x="631825" y="520971"/>
            <a:chExt cx="8929687" cy="5316144"/>
          </a:xfrm>
        </p:grpSpPr>
        <p:sp>
          <p:nvSpPr>
            <p:cNvPr id="53" name="L-Shape 52">
              <a:extLst>
                <a:ext uri="{FF2B5EF4-FFF2-40B4-BE49-F238E27FC236}">
                  <a16:creationId xmlns:a16="http://schemas.microsoft.com/office/drawing/2014/main" id="{D39F43EE-CE6A-4244-B08D-904648665127}"/>
                </a:ext>
              </a:extLst>
            </p:cNvPr>
            <p:cNvSpPr/>
            <p:nvPr/>
          </p:nvSpPr>
          <p:spPr>
            <a:xfrm rot="5400000">
              <a:off x="957575" y="3091308"/>
              <a:ext cx="326199" cy="587443"/>
            </a:xfrm>
            <a:prstGeom prst="corner">
              <a:avLst>
                <a:gd name="adj1" fmla="val 16120"/>
                <a:gd name="adj2" fmla="val 16110"/>
              </a:avLst>
            </a:prstGeom>
            <a:solidFill>
              <a:srgbClr val="00A9CE"/>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txBody>
            <a:bodyPr/>
            <a:lstStyle/>
            <a:p>
              <a:endParaRPr lang="en-GB" sz="1050" dirty="0"/>
            </a:p>
          </p:txBody>
        </p:sp>
        <p:sp>
          <p:nvSpPr>
            <p:cNvPr id="54" name="Freeform: Shape 53">
              <a:extLst>
                <a:ext uri="{FF2B5EF4-FFF2-40B4-BE49-F238E27FC236}">
                  <a16:creationId xmlns:a16="http://schemas.microsoft.com/office/drawing/2014/main" id="{CCFFB45A-42F4-478C-948C-1918FEF6AD45}"/>
                </a:ext>
              </a:extLst>
            </p:cNvPr>
            <p:cNvSpPr/>
            <p:nvPr/>
          </p:nvSpPr>
          <p:spPr>
            <a:xfrm>
              <a:off x="631825" y="3325433"/>
              <a:ext cx="1079847" cy="438720"/>
            </a:xfrm>
            <a:custGeom>
              <a:avLst/>
              <a:gdLst>
                <a:gd name="connsiteX0" fmla="*/ 0 w 739144"/>
                <a:gd name="connsiteY0" fmla="*/ 0 h 413188"/>
                <a:gd name="connsiteX1" fmla="*/ 739144 w 739144"/>
                <a:gd name="connsiteY1" fmla="*/ 0 h 413188"/>
                <a:gd name="connsiteX2" fmla="*/ 739144 w 739144"/>
                <a:gd name="connsiteY2" fmla="*/ 413188 h 413188"/>
                <a:gd name="connsiteX3" fmla="*/ 0 w 739144"/>
                <a:gd name="connsiteY3" fmla="*/ 413188 h 413188"/>
                <a:gd name="connsiteX4" fmla="*/ 0 w 739144"/>
                <a:gd name="connsiteY4" fmla="*/ 0 h 41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4" h="413188">
                  <a:moveTo>
                    <a:pt x="0" y="0"/>
                  </a:moveTo>
                  <a:lnTo>
                    <a:pt x="739144" y="0"/>
                  </a:lnTo>
                  <a:lnTo>
                    <a:pt x="739144" y="413188"/>
                  </a:lnTo>
                  <a:lnTo>
                    <a:pt x="0" y="41318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1050" b="1" kern="1200" dirty="0">
                  <a:solidFill>
                    <a:sysClr val="windowText" lastClr="000000">
                      <a:hueOff val="0"/>
                      <a:satOff val="0"/>
                      <a:lumOff val="0"/>
                      <a:alphaOff val="0"/>
                    </a:sysClr>
                  </a:solidFill>
                  <a:ea typeface="+mn-ea"/>
                  <a:cs typeface="+mn-cs"/>
                </a:rPr>
                <a:t>Step 1</a:t>
              </a:r>
            </a:p>
            <a:p>
              <a:pPr marL="0" lvl="0" indent="0" algn="ctr" defTabSz="400050">
                <a:lnSpc>
                  <a:spcPct val="90000"/>
                </a:lnSpc>
                <a:spcBef>
                  <a:spcPct val="0"/>
                </a:spcBef>
                <a:spcAft>
                  <a:spcPct val="35000"/>
                </a:spcAft>
                <a:buNone/>
              </a:pPr>
              <a:endParaRPr lang="en-GB" sz="1050" kern="1200" dirty="0">
                <a:solidFill>
                  <a:schemeClr val="tx2">
                    <a:lumMod val="50000"/>
                  </a:schemeClr>
                </a:solidFill>
                <a:ea typeface="+mn-ea"/>
                <a:cs typeface="+mn-cs"/>
              </a:endParaRPr>
            </a:p>
            <a:p>
              <a:pPr marL="0" lvl="0" indent="0" algn="ctr" defTabSz="400050">
                <a:lnSpc>
                  <a:spcPct val="90000"/>
                </a:lnSpc>
                <a:spcBef>
                  <a:spcPct val="0"/>
                </a:spcBef>
                <a:spcAft>
                  <a:spcPct val="35000"/>
                </a:spcAft>
                <a:buNone/>
              </a:pPr>
              <a:r>
                <a:rPr lang="en-GB" sz="1050" kern="1200" dirty="0">
                  <a:solidFill>
                    <a:schemeClr val="tx2">
                      <a:lumMod val="50000"/>
                    </a:schemeClr>
                  </a:solidFill>
                  <a:ea typeface="+mn-ea"/>
                  <a:cs typeface="+mn-cs"/>
                </a:rPr>
                <a:t>Career </a:t>
              </a:r>
              <a:r>
                <a:rPr lang="en-GB" sz="1050" dirty="0">
                  <a:solidFill>
                    <a:schemeClr val="tx2">
                      <a:lumMod val="50000"/>
                    </a:schemeClr>
                  </a:solidFill>
                </a:rPr>
                <a:t> Co</a:t>
              </a:r>
              <a:r>
                <a:rPr lang="en-GB" sz="1050" kern="1200" dirty="0">
                  <a:solidFill>
                    <a:schemeClr val="tx2">
                      <a:lumMod val="50000"/>
                    </a:schemeClr>
                  </a:solidFill>
                  <a:ea typeface="+mn-ea"/>
                  <a:cs typeface="+mn-cs"/>
                </a:rPr>
                <a:t>nversations</a:t>
              </a:r>
            </a:p>
          </p:txBody>
        </p:sp>
        <p:sp>
          <p:nvSpPr>
            <p:cNvPr id="56" name="L-Shape 55">
              <a:extLst>
                <a:ext uri="{FF2B5EF4-FFF2-40B4-BE49-F238E27FC236}">
                  <a16:creationId xmlns:a16="http://schemas.microsoft.com/office/drawing/2014/main" id="{986D4910-F29C-4364-B0C3-566228695FF1}"/>
                </a:ext>
              </a:extLst>
            </p:cNvPr>
            <p:cNvSpPr/>
            <p:nvPr/>
          </p:nvSpPr>
          <p:spPr>
            <a:xfrm rot="5400000">
              <a:off x="2047907" y="2841443"/>
              <a:ext cx="326199" cy="587443"/>
            </a:xfrm>
            <a:prstGeom prst="corner">
              <a:avLst>
                <a:gd name="adj1" fmla="val 16120"/>
                <a:gd name="adj2" fmla="val 16110"/>
              </a:avLst>
            </a:prstGeom>
            <a:solidFill>
              <a:srgbClr val="ED8B00"/>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sp>
        <p:sp>
          <p:nvSpPr>
            <p:cNvPr id="57" name="Freeform: Shape 56">
              <a:extLst>
                <a:ext uri="{FF2B5EF4-FFF2-40B4-BE49-F238E27FC236}">
                  <a16:creationId xmlns:a16="http://schemas.microsoft.com/office/drawing/2014/main" id="{D1501861-5ED6-40AD-8663-477085BEB1FE}"/>
                </a:ext>
              </a:extLst>
            </p:cNvPr>
            <p:cNvSpPr/>
            <p:nvPr/>
          </p:nvSpPr>
          <p:spPr>
            <a:xfrm>
              <a:off x="1705059" y="3044220"/>
              <a:ext cx="1017865" cy="260176"/>
            </a:xfrm>
            <a:custGeom>
              <a:avLst/>
              <a:gdLst>
                <a:gd name="connsiteX0" fmla="*/ 0 w 618942"/>
                <a:gd name="connsiteY0" fmla="*/ 0 h 366484"/>
                <a:gd name="connsiteX1" fmla="*/ 618942 w 618942"/>
                <a:gd name="connsiteY1" fmla="*/ 0 h 366484"/>
                <a:gd name="connsiteX2" fmla="*/ 618942 w 618942"/>
                <a:gd name="connsiteY2" fmla="*/ 366484 h 366484"/>
                <a:gd name="connsiteX3" fmla="*/ 0 w 618942"/>
                <a:gd name="connsiteY3" fmla="*/ 366484 h 366484"/>
                <a:gd name="connsiteX4" fmla="*/ 0 w 618942"/>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942" h="366484">
                  <a:moveTo>
                    <a:pt x="0" y="0"/>
                  </a:moveTo>
                  <a:lnTo>
                    <a:pt x="618942" y="0"/>
                  </a:lnTo>
                  <a:lnTo>
                    <a:pt x="618942"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defTabSz="685800">
                <a:lnSpc>
                  <a:spcPct val="90000"/>
                </a:lnSpc>
                <a:spcBef>
                  <a:spcPct val="0"/>
                </a:spcBef>
                <a:spcAft>
                  <a:spcPct val="35000"/>
                </a:spcAft>
                <a:buNone/>
              </a:pPr>
              <a:r>
                <a:rPr lang="en-GB" sz="1100" b="1" kern="1200" dirty="0">
                  <a:solidFill>
                    <a:srgbClr val="1F497D">
                      <a:lumMod val="50000"/>
                    </a:srgbClr>
                  </a:solidFill>
                  <a:ea typeface="+mn-ea"/>
                  <a:cs typeface="+mn-cs"/>
                </a:rPr>
                <a:t>Step 2</a:t>
              </a:r>
            </a:p>
            <a:p>
              <a:pPr marL="0" lvl="0" indent="0" algn="ctr" defTabSz="685800">
                <a:lnSpc>
                  <a:spcPct val="90000"/>
                </a:lnSpc>
                <a:spcBef>
                  <a:spcPct val="0"/>
                </a:spcBef>
                <a:spcAft>
                  <a:spcPct val="35000"/>
                </a:spcAft>
                <a:buNone/>
              </a:pPr>
              <a:endParaRPr lang="en-GB" sz="1100" b="1" dirty="0">
                <a:solidFill>
                  <a:srgbClr val="1F497D">
                    <a:lumMod val="50000"/>
                  </a:srgbClr>
                </a:solidFill>
              </a:endParaRPr>
            </a:p>
            <a:p>
              <a:pPr marL="0" lvl="0" indent="0" algn="ctr" defTabSz="685800">
                <a:lnSpc>
                  <a:spcPct val="90000"/>
                </a:lnSpc>
                <a:spcBef>
                  <a:spcPct val="0"/>
                </a:spcBef>
                <a:spcAft>
                  <a:spcPct val="35000"/>
                </a:spcAft>
                <a:buNone/>
              </a:pPr>
              <a:r>
                <a:rPr lang="en-GB" sz="1100" dirty="0">
                  <a:solidFill>
                    <a:srgbClr val="1F497D">
                      <a:lumMod val="50000"/>
                    </a:srgbClr>
                  </a:solidFill>
                </a:rPr>
                <a:t>L</a:t>
              </a:r>
              <a:r>
                <a:rPr lang="en-GB" sz="1100" b="0" kern="1200" dirty="0">
                  <a:solidFill>
                    <a:srgbClr val="1F497D">
                      <a:lumMod val="50000"/>
                    </a:srgbClr>
                  </a:solidFill>
                  <a:ea typeface="+mn-ea"/>
                  <a:cs typeface="+mn-cs"/>
                </a:rPr>
                <a:t>ocal Talent </a:t>
              </a:r>
              <a:r>
                <a:rPr lang="en-GB" sz="1100" b="0" kern="1200">
                  <a:solidFill>
                    <a:srgbClr val="1F497D">
                      <a:lumMod val="50000"/>
                    </a:srgbClr>
                  </a:solidFill>
                  <a:ea typeface="+mn-ea"/>
                  <a:cs typeface="+mn-cs"/>
                </a:rPr>
                <a:t>Mapping Process</a:t>
              </a:r>
              <a:endParaRPr lang="en-GB" sz="1100" b="0" kern="1200" dirty="0">
                <a:solidFill>
                  <a:srgbClr val="1F497D">
                    <a:lumMod val="50000"/>
                  </a:srgbClr>
                </a:solidFill>
                <a:ea typeface="+mn-ea"/>
                <a:cs typeface="+mn-cs"/>
              </a:endParaRPr>
            </a:p>
          </p:txBody>
        </p:sp>
        <p:sp>
          <p:nvSpPr>
            <p:cNvPr id="59" name="L-Shape 58">
              <a:extLst>
                <a:ext uri="{FF2B5EF4-FFF2-40B4-BE49-F238E27FC236}">
                  <a16:creationId xmlns:a16="http://schemas.microsoft.com/office/drawing/2014/main" id="{F298F2F3-0EBA-4995-9AFC-B1AF2C01D66D}"/>
                </a:ext>
              </a:extLst>
            </p:cNvPr>
            <p:cNvSpPr/>
            <p:nvPr/>
          </p:nvSpPr>
          <p:spPr>
            <a:xfrm rot="5400000">
              <a:off x="3128026" y="2625419"/>
              <a:ext cx="326199" cy="587443"/>
            </a:xfrm>
            <a:prstGeom prst="corner">
              <a:avLst>
                <a:gd name="adj1" fmla="val 16120"/>
                <a:gd name="adj2" fmla="val 16110"/>
              </a:avLst>
            </a:prstGeom>
            <a:solidFill>
              <a:srgbClr val="00A9CE"/>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sp>
        <p:sp>
          <p:nvSpPr>
            <p:cNvPr id="60" name="Freeform: Shape 59">
              <a:extLst>
                <a:ext uri="{FF2B5EF4-FFF2-40B4-BE49-F238E27FC236}">
                  <a16:creationId xmlns:a16="http://schemas.microsoft.com/office/drawing/2014/main" id="{E7249F90-86FE-4616-9BEC-F45534B5602E}"/>
                </a:ext>
              </a:extLst>
            </p:cNvPr>
            <p:cNvSpPr/>
            <p:nvPr/>
          </p:nvSpPr>
          <p:spPr>
            <a:xfrm>
              <a:off x="2835299" y="2830555"/>
              <a:ext cx="909460" cy="429542"/>
            </a:xfrm>
            <a:custGeom>
              <a:avLst/>
              <a:gdLst>
                <a:gd name="connsiteX0" fmla="*/ 0 w 716964"/>
                <a:gd name="connsiteY0" fmla="*/ 0 h 366484"/>
                <a:gd name="connsiteX1" fmla="*/ 716964 w 716964"/>
                <a:gd name="connsiteY1" fmla="*/ 0 h 366484"/>
                <a:gd name="connsiteX2" fmla="*/ 716964 w 716964"/>
                <a:gd name="connsiteY2" fmla="*/ 366484 h 366484"/>
                <a:gd name="connsiteX3" fmla="*/ 0 w 716964"/>
                <a:gd name="connsiteY3" fmla="*/ 366484 h 366484"/>
                <a:gd name="connsiteX4" fmla="*/ 0 w 716964"/>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964" h="366484">
                  <a:moveTo>
                    <a:pt x="0" y="0"/>
                  </a:moveTo>
                  <a:lnTo>
                    <a:pt x="716964" y="0"/>
                  </a:lnTo>
                  <a:lnTo>
                    <a:pt x="716964"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100" b="1" kern="1200" dirty="0">
                  <a:solidFill>
                    <a:srgbClr val="1F497D">
                      <a:lumMod val="50000"/>
                    </a:srgbClr>
                  </a:solidFill>
                  <a:ea typeface="+mn-ea"/>
                  <a:cs typeface="+mn-cs"/>
                </a:rPr>
                <a:t>Step</a:t>
              </a:r>
              <a:r>
                <a:rPr lang="en-GB" sz="1050" b="1" kern="1200" dirty="0">
                  <a:solidFill>
                    <a:srgbClr val="1F497D">
                      <a:lumMod val="50000"/>
                    </a:srgbClr>
                  </a:solidFill>
                  <a:ea typeface="+mn-ea"/>
                  <a:cs typeface="+mn-cs"/>
                </a:rPr>
                <a:t> 3</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050" b="1" kern="1200" dirty="0">
                <a:solidFill>
                  <a:srgbClr val="1F497D">
                    <a:lumMod val="50000"/>
                  </a:srgbClr>
                </a:solidFill>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GB" sz="1050" b="0" kern="1200" dirty="0">
                <a:solidFill>
                  <a:srgbClr val="1F497D">
                    <a:lumMod val="50000"/>
                  </a:srgbClr>
                </a:solidFill>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1050" b="0" kern="1200" dirty="0">
                  <a:solidFill>
                    <a:srgbClr val="1F497D">
                      <a:lumMod val="50000"/>
                    </a:srgbClr>
                  </a:solidFill>
                  <a:ea typeface="+mn-ea"/>
                  <a:cs typeface="+mn-cs"/>
                </a:rPr>
                <a:t>Complete Nomination </a:t>
              </a:r>
            </a:p>
          </p:txBody>
        </p:sp>
        <p:sp>
          <p:nvSpPr>
            <p:cNvPr id="62" name="L-Shape 61">
              <a:extLst>
                <a:ext uri="{FF2B5EF4-FFF2-40B4-BE49-F238E27FC236}">
                  <a16:creationId xmlns:a16="http://schemas.microsoft.com/office/drawing/2014/main" id="{5406E85C-E81A-48D5-B324-9CFB0F13F5E2}"/>
                </a:ext>
              </a:extLst>
            </p:cNvPr>
            <p:cNvSpPr/>
            <p:nvPr/>
          </p:nvSpPr>
          <p:spPr>
            <a:xfrm rot="5400000">
              <a:off x="4208147" y="2337387"/>
              <a:ext cx="326199" cy="587443"/>
            </a:xfrm>
            <a:prstGeom prst="corner">
              <a:avLst>
                <a:gd name="adj1" fmla="val 16120"/>
                <a:gd name="adj2" fmla="val 16110"/>
              </a:avLst>
            </a:prstGeom>
            <a:solidFill>
              <a:schemeClr val="accent4">
                <a:lumMod val="40000"/>
                <a:lumOff val="60000"/>
              </a:schemeClr>
            </a:solidFill>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sz="1050" dirty="0"/>
            </a:p>
          </p:txBody>
        </p:sp>
        <p:sp>
          <p:nvSpPr>
            <p:cNvPr id="63" name="Freeform: Shape 62">
              <a:extLst>
                <a:ext uri="{FF2B5EF4-FFF2-40B4-BE49-F238E27FC236}">
                  <a16:creationId xmlns:a16="http://schemas.microsoft.com/office/drawing/2014/main" id="{0DBA36AC-15A3-494C-A38C-A506C1FF7D91}"/>
                </a:ext>
              </a:extLst>
            </p:cNvPr>
            <p:cNvSpPr/>
            <p:nvPr/>
          </p:nvSpPr>
          <p:spPr>
            <a:xfrm>
              <a:off x="3896770" y="2390344"/>
              <a:ext cx="1050540" cy="429542"/>
            </a:xfrm>
            <a:custGeom>
              <a:avLst/>
              <a:gdLst>
                <a:gd name="connsiteX0" fmla="*/ 0 w 418094"/>
                <a:gd name="connsiteY0" fmla="*/ 0 h 366484"/>
                <a:gd name="connsiteX1" fmla="*/ 418094 w 418094"/>
                <a:gd name="connsiteY1" fmla="*/ 0 h 366484"/>
                <a:gd name="connsiteX2" fmla="*/ 418094 w 418094"/>
                <a:gd name="connsiteY2" fmla="*/ 366484 h 366484"/>
                <a:gd name="connsiteX3" fmla="*/ 0 w 418094"/>
                <a:gd name="connsiteY3" fmla="*/ 366484 h 366484"/>
                <a:gd name="connsiteX4" fmla="*/ 0 w 418094"/>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094" h="366484">
                  <a:moveTo>
                    <a:pt x="0" y="0"/>
                  </a:moveTo>
                  <a:lnTo>
                    <a:pt x="418094" y="0"/>
                  </a:lnTo>
                  <a:lnTo>
                    <a:pt x="418094"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a:spcBef>
                  <a:spcPct val="0"/>
                </a:spcBef>
                <a:buNone/>
              </a:pPr>
              <a:endParaRPr lang="en-GB" sz="1100" b="1" kern="1200" dirty="0">
                <a:solidFill>
                  <a:srgbClr val="1F497D">
                    <a:lumMod val="50000"/>
                  </a:srgbClr>
                </a:solidFill>
                <a:ea typeface="+mn-ea"/>
                <a:cs typeface="+mn-cs"/>
              </a:endParaRPr>
            </a:p>
            <a:p>
              <a:pPr marL="0" lvl="0" indent="0" algn="ctr">
                <a:spcBef>
                  <a:spcPct val="0"/>
                </a:spcBef>
                <a:buNone/>
              </a:pPr>
              <a:r>
                <a:rPr lang="en-GB" sz="1100" b="1" kern="1200" dirty="0">
                  <a:solidFill>
                    <a:srgbClr val="1F497D">
                      <a:lumMod val="50000"/>
                    </a:srgbClr>
                  </a:solidFill>
                  <a:ea typeface="+mn-ea"/>
                  <a:cs typeface="+mn-cs"/>
                </a:rPr>
                <a:t>Step 4 </a:t>
              </a:r>
            </a:p>
            <a:p>
              <a:pPr marL="0" lvl="0" indent="0" algn="ctr">
                <a:spcBef>
                  <a:spcPct val="0"/>
                </a:spcBef>
                <a:buNone/>
              </a:pPr>
              <a:endParaRPr lang="en-GB" sz="1100" b="1" kern="1200" dirty="0">
                <a:solidFill>
                  <a:srgbClr val="1F497D">
                    <a:lumMod val="50000"/>
                  </a:srgbClr>
                </a:solidFill>
                <a:ea typeface="+mn-ea"/>
                <a:cs typeface="+mn-cs"/>
              </a:endParaRPr>
            </a:p>
            <a:p>
              <a:pPr marL="0" lvl="0" indent="0" algn="ctr">
                <a:spcBef>
                  <a:spcPct val="0"/>
                </a:spcBef>
                <a:buNone/>
              </a:pPr>
              <a:r>
                <a:rPr lang="en-GB" sz="1100" b="0" kern="1200" dirty="0">
                  <a:solidFill>
                    <a:srgbClr val="1F497D">
                      <a:lumMod val="50000"/>
                    </a:srgbClr>
                  </a:solidFill>
                  <a:ea typeface="+mn-ea"/>
                  <a:cs typeface="+mn-cs"/>
                </a:rPr>
                <a:t>Workforce Leads Collective Review</a:t>
              </a:r>
            </a:p>
            <a:p>
              <a:pPr marL="0" lvl="0" indent="0" algn="ctr" defTabSz="1111250">
                <a:lnSpc>
                  <a:spcPct val="90000"/>
                </a:lnSpc>
                <a:spcBef>
                  <a:spcPct val="0"/>
                </a:spcBef>
                <a:spcAft>
                  <a:spcPct val="35000"/>
                </a:spcAft>
                <a:buNone/>
              </a:pPr>
              <a:endParaRPr lang="en-GB" sz="1100" kern="1200" dirty="0">
                <a:solidFill>
                  <a:srgbClr val="1F497D">
                    <a:lumMod val="50000"/>
                  </a:srgbClr>
                </a:solidFill>
                <a:ea typeface="+mn-ea"/>
                <a:cs typeface="+mn-cs"/>
              </a:endParaRPr>
            </a:p>
          </p:txBody>
        </p:sp>
        <p:sp>
          <p:nvSpPr>
            <p:cNvPr id="65" name="L-Shape 64">
              <a:extLst>
                <a:ext uri="{FF2B5EF4-FFF2-40B4-BE49-F238E27FC236}">
                  <a16:creationId xmlns:a16="http://schemas.microsoft.com/office/drawing/2014/main" id="{A0FBF976-9646-4832-AAC5-A4B41AA37FFF}"/>
                </a:ext>
              </a:extLst>
            </p:cNvPr>
            <p:cNvSpPr/>
            <p:nvPr/>
          </p:nvSpPr>
          <p:spPr>
            <a:xfrm rot="5400000">
              <a:off x="5371679" y="2035128"/>
              <a:ext cx="303389" cy="587443"/>
            </a:xfrm>
            <a:prstGeom prst="corner">
              <a:avLst>
                <a:gd name="adj1" fmla="val 21859"/>
                <a:gd name="adj2" fmla="val 16110"/>
              </a:avLst>
            </a:prstGeom>
            <a:solidFill>
              <a:srgbClr val="00A9CE"/>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sp>
        <p:sp>
          <p:nvSpPr>
            <p:cNvPr id="66" name="Freeform: Shape 65">
              <a:extLst>
                <a:ext uri="{FF2B5EF4-FFF2-40B4-BE49-F238E27FC236}">
                  <a16:creationId xmlns:a16="http://schemas.microsoft.com/office/drawing/2014/main" id="{EBF0B707-B8F0-4875-B6AF-2A58631AE86B}"/>
                </a:ext>
              </a:extLst>
            </p:cNvPr>
            <p:cNvSpPr/>
            <p:nvPr/>
          </p:nvSpPr>
          <p:spPr>
            <a:xfrm>
              <a:off x="5102979" y="2036298"/>
              <a:ext cx="930655" cy="530052"/>
            </a:xfrm>
            <a:custGeom>
              <a:avLst/>
              <a:gdLst>
                <a:gd name="connsiteX0" fmla="*/ 0 w 738128"/>
                <a:gd name="connsiteY0" fmla="*/ 0 h 366484"/>
                <a:gd name="connsiteX1" fmla="*/ 738128 w 738128"/>
                <a:gd name="connsiteY1" fmla="*/ 0 h 366484"/>
                <a:gd name="connsiteX2" fmla="*/ 738128 w 738128"/>
                <a:gd name="connsiteY2" fmla="*/ 366484 h 366484"/>
                <a:gd name="connsiteX3" fmla="*/ 0 w 738128"/>
                <a:gd name="connsiteY3" fmla="*/ 366484 h 366484"/>
                <a:gd name="connsiteX4" fmla="*/ 0 w 738128"/>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28" h="366484">
                  <a:moveTo>
                    <a:pt x="0" y="0"/>
                  </a:moveTo>
                  <a:lnTo>
                    <a:pt x="738128" y="0"/>
                  </a:lnTo>
                  <a:lnTo>
                    <a:pt x="738128"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endParaRPr lang="en-GB" sz="1100" b="1" kern="1200" dirty="0">
                <a:solidFill>
                  <a:srgbClr val="1F497D">
                    <a:lumMod val="50000"/>
                  </a:srgbClr>
                </a:solidFill>
                <a:ea typeface="+mn-ea"/>
                <a:cs typeface="+mn-cs"/>
              </a:endParaRPr>
            </a:p>
            <a:p>
              <a:pPr marL="0" lvl="0" indent="0" algn="ctr" defTabSz="400050">
                <a:lnSpc>
                  <a:spcPct val="90000"/>
                </a:lnSpc>
                <a:spcBef>
                  <a:spcPct val="0"/>
                </a:spcBef>
                <a:spcAft>
                  <a:spcPct val="35000"/>
                </a:spcAft>
                <a:buNone/>
              </a:pPr>
              <a:r>
                <a:rPr lang="en-GB" sz="1100" b="1" kern="1200" dirty="0">
                  <a:solidFill>
                    <a:srgbClr val="1F497D">
                      <a:lumMod val="50000"/>
                    </a:srgbClr>
                  </a:solidFill>
                  <a:ea typeface="+mn-ea"/>
                  <a:cs typeface="+mn-cs"/>
                </a:rPr>
                <a:t>Step 5</a:t>
              </a:r>
            </a:p>
            <a:p>
              <a:pPr marL="0" lvl="0" indent="0" algn="ctr" defTabSz="400050">
                <a:lnSpc>
                  <a:spcPct val="90000"/>
                </a:lnSpc>
                <a:spcBef>
                  <a:spcPct val="0"/>
                </a:spcBef>
                <a:spcAft>
                  <a:spcPct val="35000"/>
                </a:spcAft>
                <a:buNone/>
              </a:pPr>
              <a:r>
                <a:rPr lang="en-GB" sz="1100" b="1" kern="1200" dirty="0">
                  <a:solidFill>
                    <a:srgbClr val="1F497D">
                      <a:lumMod val="50000"/>
                    </a:srgbClr>
                  </a:solidFill>
                  <a:ea typeface="+mn-ea"/>
                  <a:cs typeface="+mn-cs"/>
                </a:rPr>
                <a:t> </a:t>
              </a:r>
            </a:p>
            <a:p>
              <a:pPr marL="0" lvl="0" indent="0" algn="ctr" defTabSz="400050">
                <a:lnSpc>
                  <a:spcPct val="90000"/>
                </a:lnSpc>
                <a:spcBef>
                  <a:spcPct val="0"/>
                </a:spcBef>
                <a:spcAft>
                  <a:spcPts val="0"/>
                </a:spcAft>
                <a:buNone/>
              </a:pPr>
              <a:r>
                <a:rPr lang="en-GB" sz="1100" b="0" kern="1200" dirty="0">
                  <a:solidFill>
                    <a:srgbClr val="1F497D">
                      <a:lumMod val="50000"/>
                    </a:srgbClr>
                  </a:solidFill>
                  <a:ea typeface="+mn-ea"/>
                  <a:cs typeface="+mn-cs"/>
                </a:rPr>
                <a:t>Pre-Assessment </a:t>
              </a:r>
            </a:p>
            <a:p>
              <a:pPr marL="0" lvl="0" indent="0" algn="ctr" defTabSz="400050">
                <a:lnSpc>
                  <a:spcPct val="90000"/>
                </a:lnSpc>
                <a:spcBef>
                  <a:spcPct val="0"/>
                </a:spcBef>
                <a:spcAft>
                  <a:spcPts val="0"/>
                </a:spcAft>
                <a:buNone/>
              </a:pPr>
              <a:r>
                <a:rPr lang="en-GB" sz="1100" b="0" kern="1200" dirty="0">
                  <a:solidFill>
                    <a:srgbClr val="1F497D">
                      <a:lumMod val="50000"/>
                    </a:srgbClr>
                  </a:solidFill>
                  <a:ea typeface="+mn-ea"/>
                  <a:cs typeface="+mn-cs"/>
                </a:rPr>
                <a:t>Commences </a:t>
              </a:r>
            </a:p>
            <a:p>
              <a:pPr marL="0" lvl="0" indent="0" algn="ctr" defTabSz="400050">
                <a:lnSpc>
                  <a:spcPct val="90000"/>
                </a:lnSpc>
                <a:spcBef>
                  <a:spcPct val="0"/>
                </a:spcBef>
                <a:spcAft>
                  <a:spcPct val="35000"/>
                </a:spcAft>
                <a:buNone/>
              </a:pPr>
              <a:endParaRPr lang="en-GB" sz="1100" b="1" kern="1200" dirty="0">
                <a:solidFill>
                  <a:srgbClr val="1F497D">
                    <a:lumMod val="50000"/>
                  </a:srgbClr>
                </a:solidFill>
                <a:ea typeface="+mn-ea"/>
                <a:cs typeface="+mn-cs"/>
              </a:endParaRPr>
            </a:p>
          </p:txBody>
        </p:sp>
        <p:sp>
          <p:nvSpPr>
            <p:cNvPr id="68" name="L-Shape 67">
              <a:extLst>
                <a:ext uri="{FF2B5EF4-FFF2-40B4-BE49-F238E27FC236}">
                  <a16:creationId xmlns:a16="http://schemas.microsoft.com/office/drawing/2014/main" id="{B06EA20E-A816-4338-809B-444FED1FEEBC}"/>
                </a:ext>
              </a:extLst>
            </p:cNvPr>
            <p:cNvSpPr/>
            <p:nvPr/>
          </p:nvSpPr>
          <p:spPr>
            <a:xfrm rot="5400000">
              <a:off x="6368387" y="1795164"/>
              <a:ext cx="326199" cy="587443"/>
            </a:xfrm>
            <a:prstGeom prst="corner">
              <a:avLst>
                <a:gd name="adj1" fmla="val 16120"/>
                <a:gd name="adj2" fmla="val 16110"/>
              </a:avLst>
            </a:prstGeom>
            <a:solidFill>
              <a:srgbClr val="ED8B00"/>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sp>
        <p:sp>
          <p:nvSpPr>
            <p:cNvPr id="69" name="Freeform: Shape 68">
              <a:extLst>
                <a:ext uri="{FF2B5EF4-FFF2-40B4-BE49-F238E27FC236}">
                  <a16:creationId xmlns:a16="http://schemas.microsoft.com/office/drawing/2014/main" id="{C57C70A4-3115-4F18-9882-359D0899BF8E}"/>
                </a:ext>
              </a:extLst>
            </p:cNvPr>
            <p:cNvSpPr/>
            <p:nvPr/>
          </p:nvSpPr>
          <p:spPr>
            <a:xfrm>
              <a:off x="6156203" y="2000732"/>
              <a:ext cx="849442" cy="429542"/>
            </a:xfrm>
            <a:custGeom>
              <a:avLst/>
              <a:gdLst>
                <a:gd name="connsiteX0" fmla="*/ 0 w 669649"/>
                <a:gd name="connsiteY0" fmla="*/ 0 h 366484"/>
                <a:gd name="connsiteX1" fmla="*/ 669649 w 669649"/>
                <a:gd name="connsiteY1" fmla="*/ 0 h 366484"/>
                <a:gd name="connsiteX2" fmla="*/ 669649 w 669649"/>
                <a:gd name="connsiteY2" fmla="*/ 366484 h 366484"/>
                <a:gd name="connsiteX3" fmla="*/ 0 w 669649"/>
                <a:gd name="connsiteY3" fmla="*/ 366484 h 366484"/>
                <a:gd name="connsiteX4" fmla="*/ 0 w 669649"/>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49" h="366484">
                  <a:moveTo>
                    <a:pt x="0" y="0"/>
                  </a:moveTo>
                  <a:lnTo>
                    <a:pt x="669649" y="0"/>
                  </a:lnTo>
                  <a:lnTo>
                    <a:pt x="669649"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1100" b="1" kern="1200" dirty="0">
                  <a:solidFill>
                    <a:srgbClr val="1F497D">
                      <a:lumMod val="50000"/>
                    </a:srgbClr>
                  </a:solidFill>
                  <a:ea typeface="+mn-ea"/>
                  <a:cs typeface="+mn-cs"/>
                </a:rPr>
                <a:t>Step 6</a:t>
              </a:r>
            </a:p>
            <a:p>
              <a:pPr marL="0" lvl="0" indent="0" algn="ctr" defTabSz="400050">
                <a:lnSpc>
                  <a:spcPct val="90000"/>
                </a:lnSpc>
                <a:spcBef>
                  <a:spcPct val="0"/>
                </a:spcBef>
                <a:spcAft>
                  <a:spcPct val="35000"/>
                </a:spcAft>
                <a:buNone/>
              </a:pPr>
              <a:endParaRPr lang="en-GB" sz="1100" b="0" kern="1200" dirty="0">
                <a:solidFill>
                  <a:srgbClr val="1F497D">
                    <a:lumMod val="50000"/>
                  </a:srgbClr>
                </a:solidFill>
                <a:ea typeface="+mn-ea"/>
                <a:cs typeface="+mn-cs"/>
              </a:endParaRPr>
            </a:p>
            <a:p>
              <a:pPr marL="0" lvl="0" indent="0" algn="ctr" defTabSz="400050">
                <a:lnSpc>
                  <a:spcPct val="90000"/>
                </a:lnSpc>
                <a:spcBef>
                  <a:spcPct val="0"/>
                </a:spcBef>
                <a:spcAft>
                  <a:spcPct val="35000"/>
                </a:spcAft>
                <a:buNone/>
              </a:pPr>
              <a:r>
                <a:rPr lang="en-GB" sz="1100" b="0" kern="1200" dirty="0">
                  <a:solidFill>
                    <a:srgbClr val="1F497D">
                      <a:lumMod val="50000"/>
                    </a:srgbClr>
                  </a:solidFill>
                  <a:ea typeface="+mn-ea"/>
                  <a:cs typeface="+mn-cs"/>
                </a:rPr>
                <a:t>Assessment Centre</a:t>
              </a:r>
            </a:p>
          </p:txBody>
        </p:sp>
        <p:sp>
          <p:nvSpPr>
            <p:cNvPr id="71" name="L-Shape 70">
              <a:extLst>
                <a:ext uri="{FF2B5EF4-FFF2-40B4-BE49-F238E27FC236}">
                  <a16:creationId xmlns:a16="http://schemas.microsoft.com/office/drawing/2014/main" id="{76104ADB-EE1E-418D-860F-69D91CA03873}"/>
                </a:ext>
              </a:extLst>
            </p:cNvPr>
            <p:cNvSpPr/>
            <p:nvPr/>
          </p:nvSpPr>
          <p:spPr>
            <a:xfrm rot="5400000">
              <a:off x="7520365" y="1581463"/>
              <a:ext cx="326199" cy="587443"/>
            </a:xfrm>
            <a:prstGeom prst="corner">
              <a:avLst>
                <a:gd name="adj1" fmla="val 16120"/>
                <a:gd name="adj2" fmla="val 16110"/>
              </a:avLst>
            </a:prstGeom>
            <a:solidFill>
              <a:srgbClr val="94E7FA"/>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sp>
        <p:sp>
          <p:nvSpPr>
            <p:cNvPr id="72" name="Freeform: Shape 71">
              <a:extLst>
                <a:ext uri="{FF2B5EF4-FFF2-40B4-BE49-F238E27FC236}">
                  <a16:creationId xmlns:a16="http://schemas.microsoft.com/office/drawing/2014/main" id="{13C984B7-F930-40C0-9EE7-6448B998A6E2}"/>
                </a:ext>
              </a:extLst>
            </p:cNvPr>
            <p:cNvSpPr/>
            <p:nvPr/>
          </p:nvSpPr>
          <p:spPr>
            <a:xfrm>
              <a:off x="7354296" y="1822443"/>
              <a:ext cx="768510" cy="429542"/>
            </a:xfrm>
            <a:custGeom>
              <a:avLst/>
              <a:gdLst>
                <a:gd name="connsiteX0" fmla="*/ 0 w 605847"/>
                <a:gd name="connsiteY0" fmla="*/ 0 h 366484"/>
                <a:gd name="connsiteX1" fmla="*/ 605847 w 605847"/>
                <a:gd name="connsiteY1" fmla="*/ 0 h 366484"/>
                <a:gd name="connsiteX2" fmla="*/ 605847 w 605847"/>
                <a:gd name="connsiteY2" fmla="*/ 366484 h 366484"/>
                <a:gd name="connsiteX3" fmla="*/ 0 w 605847"/>
                <a:gd name="connsiteY3" fmla="*/ 366484 h 366484"/>
                <a:gd name="connsiteX4" fmla="*/ 0 w 605847"/>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847" h="366484">
                  <a:moveTo>
                    <a:pt x="0" y="0"/>
                  </a:moveTo>
                  <a:lnTo>
                    <a:pt x="605847" y="0"/>
                  </a:lnTo>
                  <a:lnTo>
                    <a:pt x="605847"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1100" b="1" kern="1200" dirty="0">
                  <a:solidFill>
                    <a:srgbClr val="1F497D">
                      <a:lumMod val="50000"/>
                    </a:srgbClr>
                  </a:solidFill>
                  <a:ea typeface="+mn-ea"/>
                  <a:cs typeface="+mn-cs"/>
                </a:rPr>
                <a:t>Step 7</a:t>
              </a:r>
            </a:p>
            <a:p>
              <a:pPr marL="0" lvl="0" indent="0" algn="ctr" defTabSz="400050">
                <a:lnSpc>
                  <a:spcPct val="90000"/>
                </a:lnSpc>
                <a:spcBef>
                  <a:spcPct val="0"/>
                </a:spcBef>
                <a:spcAft>
                  <a:spcPct val="35000"/>
                </a:spcAft>
                <a:buNone/>
              </a:pPr>
              <a:r>
                <a:rPr lang="en-GB" sz="1100" b="1" kern="1200" dirty="0">
                  <a:solidFill>
                    <a:srgbClr val="1F497D">
                      <a:lumMod val="50000"/>
                    </a:srgbClr>
                  </a:solidFill>
                  <a:ea typeface="+mn-ea"/>
                  <a:cs typeface="+mn-cs"/>
                </a:rPr>
                <a:t> </a:t>
              </a:r>
            </a:p>
            <a:p>
              <a:pPr marL="0" lvl="0" indent="0" algn="ctr" defTabSz="400050">
                <a:lnSpc>
                  <a:spcPct val="90000"/>
                </a:lnSpc>
                <a:spcBef>
                  <a:spcPct val="0"/>
                </a:spcBef>
                <a:spcAft>
                  <a:spcPct val="35000"/>
                </a:spcAft>
                <a:buNone/>
              </a:pPr>
              <a:r>
                <a:rPr lang="en-GB" sz="1100" b="0" kern="1200" dirty="0">
                  <a:solidFill>
                    <a:srgbClr val="1F497D">
                      <a:lumMod val="50000"/>
                    </a:srgbClr>
                  </a:solidFill>
                  <a:ea typeface="+mn-ea"/>
                  <a:cs typeface="+mn-cs"/>
                </a:rPr>
                <a:t>Feedback</a:t>
              </a:r>
            </a:p>
          </p:txBody>
        </p:sp>
        <p:sp>
          <p:nvSpPr>
            <p:cNvPr id="74" name="L-Shape 73">
              <a:extLst>
                <a:ext uri="{FF2B5EF4-FFF2-40B4-BE49-F238E27FC236}">
                  <a16:creationId xmlns:a16="http://schemas.microsoft.com/office/drawing/2014/main" id="{23D0AB2C-F860-438D-B4AA-C1FE39B74815}"/>
                </a:ext>
              </a:extLst>
            </p:cNvPr>
            <p:cNvSpPr/>
            <p:nvPr/>
          </p:nvSpPr>
          <p:spPr>
            <a:xfrm rot="5400000">
              <a:off x="8655147" y="1073102"/>
              <a:ext cx="326199" cy="587443"/>
            </a:xfrm>
            <a:prstGeom prst="corner">
              <a:avLst>
                <a:gd name="adj1" fmla="val 16120"/>
                <a:gd name="adj2" fmla="val 16110"/>
              </a:avLst>
            </a:prstGeom>
            <a:solidFill>
              <a:srgbClr val="00A9CE"/>
            </a:solidFill>
            <a:ln w="9525" cap="flat" cmpd="sng" algn="ctr">
              <a:solidFill>
                <a:srgbClr val="00A9CE"/>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sp>
        <p:sp>
          <p:nvSpPr>
            <p:cNvPr id="75" name="Freeform: Shape 74">
              <a:extLst>
                <a:ext uri="{FF2B5EF4-FFF2-40B4-BE49-F238E27FC236}">
                  <a16:creationId xmlns:a16="http://schemas.microsoft.com/office/drawing/2014/main" id="{5450577B-EB48-4F13-86AD-189C4698FA1E}"/>
                </a:ext>
              </a:extLst>
            </p:cNvPr>
            <p:cNvSpPr/>
            <p:nvPr/>
          </p:nvSpPr>
          <p:spPr>
            <a:xfrm>
              <a:off x="8139374" y="1313059"/>
              <a:ext cx="1422138" cy="429542"/>
            </a:xfrm>
            <a:custGeom>
              <a:avLst/>
              <a:gdLst>
                <a:gd name="connsiteX0" fmla="*/ 0 w 766734"/>
                <a:gd name="connsiteY0" fmla="*/ 0 h 366484"/>
                <a:gd name="connsiteX1" fmla="*/ 766734 w 766734"/>
                <a:gd name="connsiteY1" fmla="*/ 0 h 366484"/>
                <a:gd name="connsiteX2" fmla="*/ 766734 w 766734"/>
                <a:gd name="connsiteY2" fmla="*/ 366484 h 366484"/>
                <a:gd name="connsiteX3" fmla="*/ 0 w 766734"/>
                <a:gd name="connsiteY3" fmla="*/ 366484 h 366484"/>
                <a:gd name="connsiteX4" fmla="*/ 0 w 766734"/>
                <a:gd name="connsiteY4" fmla="*/ 0 h 3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734" h="366484">
                  <a:moveTo>
                    <a:pt x="0" y="0"/>
                  </a:moveTo>
                  <a:lnTo>
                    <a:pt x="766734" y="0"/>
                  </a:lnTo>
                  <a:lnTo>
                    <a:pt x="766734" y="366484"/>
                  </a:lnTo>
                  <a:lnTo>
                    <a:pt x="0" y="3664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1100" b="1" kern="1200" dirty="0">
                  <a:solidFill>
                    <a:srgbClr val="1F497D">
                      <a:lumMod val="50000"/>
                    </a:srgbClr>
                  </a:solidFill>
                  <a:latin typeface="+mn-lt"/>
                  <a:ea typeface="+mn-ea"/>
                  <a:cs typeface="+mn-cs"/>
                </a:rPr>
                <a:t>Step 8</a:t>
              </a:r>
            </a:p>
            <a:p>
              <a:pPr marL="0" lvl="0" indent="0" algn="ctr" defTabSz="400050">
                <a:lnSpc>
                  <a:spcPct val="90000"/>
                </a:lnSpc>
                <a:spcBef>
                  <a:spcPct val="0"/>
                </a:spcBef>
                <a:spcAft>
                  <a:spcPct val="35000"/>
                </a:spcAft>
                <a:buNone/>
              </a:pPr>
              <a:r>
                <a:rPr lang="en-GB" sz="1100" b="1" kern="1200" dirty="0">
                  <a:solidFill>
                    <a:srgbClr val="1F497D">
                      <a:lumMod val="50000"/>
                    </a:srgbClr>
                  </a:solidFill>
                  <a:latin typeface="+mn-lt"/>
                  <a:ea typeface="+mn-ea"/>
                  <a:cs typeface="+mn-cs"/>
                </a:rPr>
                <a:t> </a:t>
              </a:r>
            </a:p>
            <a:p>
              <a:pPr marL="0" lvl="0" indent="0" algn="ctr" defTabSz="400050">
                <a:lnSpc>
                  <a:spcPct val="90000"/>
                </a:lnSpc>
                <a:spcBef>
                  <a:spcPct val="0"/>
                </a:spcBef>
                <a:spcAft>
                  <a:spcPct val="35000"/>
                </a:spcAft>
                <a:buNone/>
              </a:pPr>
              <a:r>
                <a:rPr lang="en-GB" sz="1100" b="0" kern="1200" dirty="0">
                  <a:solidFill>
                    <a:srgbClr val="1F497D">
                      <a:lumMod val="50000"/>
                    </a:srgbClr>
                  </a:solidFill>
                  <a:latin typeface="+mn-lt"/>
                  <a:ea typeface="+mn-ea"/>
                  <a:cs typeface="+mn-cs"/>
                </a:rPr>
                <a:t>Leadership Development</a:t>
              </a:r>
            </a:p>
          </p:txBody>
        </p:sp>
        <p:pic>
          <p:nvPicPr>
            <p:cNvPr id="18"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698" y="2764201"/>
              <a:ext cx="397438" cy="421942"/>
            </a:xfrm>
            <a:prstGeom prst="rect">
              <a:avLst/>
            </a:prstGeom>
          </p:spPr>
        </p:pic>
        <p:pic>
          <p:nvPicPr>
            <p:cNvPr id="19"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9639" y="2446583"/>
              <a:ext cx="437182" cy="464137"/>
            </a:xfrm>
            <a:prstGeom prst="rect">
              <a:avLst/>
            </a:prstGeom>
          </p:spPr>
        </p:pic>
        <p:pic>
          <p:nvPicPr>
            <p:cNvPr id="20"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83636" y="2193418"/>
              <a:ext cx="476926" cy="506330"/>
            </a:xfrm>
            <a:prstGeom prst="rect">
              <a:avLst/>
            </a:prstGeom>
          </p:spPr>
        </p:pic>
        <p:pic>
          <p:nvPicPr>
            <p:cNvPr id="21"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0305" y="1875185"/>
              <a:ext cx="516671" cy="548525"/>
            </a:xfrm>
            <a:prstGeom prst="rect">
              <a:avLst/>
            </a:prstGeom>
          </p:spPr>
        </p:pic>
        <p:pic>
          <p:nvPicPr>
            <p:cNvPr id="22"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2690" y="1529083"/>
              <a:ext cx="556414" cy="590719"/>
            </a:xfrm>
            <a:prstGeom prst="rect">
              <a:avLst/>
            </a:prstGeom>
          </p:spPr>
        </p:pic>
        <p:pic>
          <p:nvPicPr>
            <p:cNvPr id="23"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2718" y="1292420"/>
              <a:ext cx="556412" cy="590719"/>
            </a:xfrm>
            <a:prstGeom prst="rect">
              <a:avLst/>
            </a:prstGeom>
          </p:spPr>
        </p:pic>
        <p:sp>
          <p:nvSpPr>
            <p:cNvPr id="25" name="TextBox 24"/>
            <p:cNvSpPr txBox="1"/>
            <p:nvPr/>
          </p:nvSpPr>
          <p:spPr>
            <a:xfrm>
              <a:off x="2817729" y="3720963"/>
              <a:ext cx="1050308" cy="1687769"/>
            </a:xfrm>
            <a:prstGeom prst="rect">
              <a:avLst/>
            </a:prstGeom>
            <a:noFill/>
            <a:ln w="38100">
              <a:solidFill>
                <a:srgbClr val="ED8B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40" tIns="45720" rIns="91440" bIns="45720" rtlCol="0" anchor="ctr" anchorCtr="0">
              <a:noAutofit/>
            </a:bodyPr>
            <a:lstStyle/>
            <a:p>
              <a:pPr algn="ctr">
                <a:defRPr/>
              </a:pPr>
              <a:r>
                <a:rPr lang="en-GB" sz="1050" kern="0" dirty="0"/>
                <a:t>Complete and return all nomination forms</a:t>
              </a:r>
              <a:r>
                <a:rPr kumimoji="0" lang="en-GB" sz="1050" i="0" u="none" kern="0" cap="none" spc="0" normalizeH="0" baseline="0" noProof="0" dirty="0">
                  <a:ln>
                    <a:noFill/>
                  </a:ln>
                  <a:uLnTx/>
                  <a:uFillTx/>
                  <a:ea typeface="+mn-ea"/>
                  <a:cs typeface="+mn-cs"/>
                </a:rPr>
                <a:t> to Workforce Lead</a:t>
              </a:r>
            </a:p>
          </p:txBody>
        </p:sp>
        <p:sp>
          <p:nvSpPr>
            <p:cNvPr id="27" name="TextBox 26"/>
            <p:cNvSpPr txBox="1"/>
            <p:nvPr/>
          </p:nvSpPr>
          <p:spPr>
            <a:xfrm>
              <a:off x="8325131" y="2119715"/>
              <a:ext cx="1050308" cy="1687769"/>
            </a:xfrm>
            <a:prstGeom prst="rect">
              <a:avLst/>
            </a:prstGeom>
            <a:noFill/>
            <a:ln w="38100">
              <a:solidFill>
                <a:srgbClr val="00A9CE"/>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Programme launch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kern="0" cap="none" spc="0" normalizeH="0" baseline="0" noProof="0" dirty="0">
                <a:ln>
                  <a:noFill/>
                </a:ln>
                <a:uLnTx/>
                <a:uFillTx/>
                <a:ea typeface="+mn-ea"/>
                <a:cs typeface="+mn-cs"/>
              </a:endParaRPr>
            </a:p>
          </p:txBody>
        </p:sp>
        <p:sp>
          <p:nvSpPr>
            <p:cNvPr id="28" name="TextBox 27"/>
            <p:cNvSpPr txBox="1"/>
            <p:nvPr/>
          </p:nvSpPr>
          <p:spPr>
            <a:xfrm>
              <a:off x="3890378" y="3492610"/>
              <a:ext cx="1050308" cy="1687769"/>
            </a:xfrm>
            <a:prstGeom prst="rect">
              <a:avLst/>
            </a:prstGeom>
            <a:noFill/>
            <a:ln w="38100">
              <a:solidFill>
                <a:srgbClr val="00A9CE"/>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Invitation to undertake  assessment &amp; development centre</a:t>
              </a:r>
            </a:p>
          </p:txBody>
        </p:sp>
        <p:sp>
          <p:nvSpPr>
            <p:cNvPr id="29" name="TextBox 28"/>
            <p:cNvSpPr txBox="1"/>
            <p:nvPr/>
          </p:nvSpPr>
          <p:spPr>
            <a:xfrm>
              <a:off x="4968654" y="3200727"/>
              <a:ext cx="1127931" cy="1687769"/>
            </a:xfrm>
            <a:prstGeom prst="rect">
              <a:avLst/>
            </a:prstGeom>
            <a:noFill/>
            <a:ln w="38100">
              <a:solidFill>
                <a:srgbClr val="ED8B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Complete online personality questionnaire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&amp; HLM 360</a:t>
              </a:r>
            </a:p>
          </p:txBody>
        </p:sp>
        <p:sp>
          <p:nvSpPr>
            <p:cNvPr id="30" name="TextBox 29"/>
            <p:cNvSpPr txBox="1"/>
            <p:nvPr/>
          </p:nvSpPr>
          <p:spPr>
            <a:xfrm>
              <a:off x="6139228" y="2835873"/>
              <a:ext cx="1050308" cy="1687769"/>
            </a:xfrm>
            <a:prstGeom prst="rect">
              <a:avLst/>
            </a:prstGeom>
            <a:noFill/>
            <a:ln w="38100">
              <a:solidFill>
                <a:srgbClr val="00A9CE"/>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Assessment and development  centre</a:t>
              </a:r>
            </a:p>
          </p:txBody>
        </p:sp>
        <p:sp>
          <p:nvSpPr>
            <p:cNvPr id="14" name="TextBox 13"/>
            <p:cNvSpPr txBox="1"/>
            <p:nvPr/>
          </p:nvSpPr>
          <p:spPr>
            <a:xfrm>
              <a:off x="631825" y="4149346"/>
              <a:ext cx="1073397" cy="1687769"/>
            </a:xfrm>
            <a:prstGeom prst="rect">
              <a:avLst/>
            </a:prstGeom>
            <a:noFill/>
            <a:ln w="38100">
              <a:solidFill>
                <a:srgbClr val="ED8B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Career conversations with line manager</a:t>
              </a:r>
            </a:p>
          </p:txBody>
        </p:sp>
        <p:pic>
          <p:nvPicPr>
            <p:cNvPr id="31" name="Graphic 24" descr="Walk">
              <a:extLst>
                <a:ext uri="{FF2B5EF4-FFF2-40B4-BE49-F238E27FC236}">
                  <a16:creationId xmlns:a16="http://schemas.microsoft.com/office/drawing/2014/main" id="{60E9EB9A-B6C8-403B-974A-19844346F3D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9027" y="1034653"/>
              <a:ext cx="570581" cy="632913"/>
            </a:xfrm>
            <a:prstGeom prst="rect">
              <a:avLst/>
            </a:prstGeom>
          </p:spPr>
        </p:pic>
        <p:pic>
          <p:nvPicPr>
            <p:cNvPr id="76" name="Graphic 24" descr="Walk">
              <a:extLst>
                <a:ext uri="{FF2B5EF4-FFF2-40B4-BE49-F238E27FC236}">
                  <a16:creationId xmlns:a16="http://schemas.microsoft.com/office/drawing/2014/main" id="{E7001215-8BEA-4FC3-9CC6-68D82F15C7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5976" y="520971"/>
              <a:ext cx="608619" cy="675107"/>
            </a:xfrm>
            <a:prstGeom prst="rect">
              <a:avLst/>
            </a:prstGeom>
          </p:spPr>
        </p:pic>
      </p:grpSp>
      <p:sp>
        <p:nvSpPr>
          <p:cNvPr id="2" name="Title 1">
            <a:extLst>
              <a:ext uri="{FF2B5EF4-FFF2-40B4-BE49-F238E27FC236}">
                <a16:creationId xmlns:a16="http://schemas.microsoft.com/office/drawing/2014/main" id="{3A762906-BEC7-4CA8-ACDA-7EEC6875F356}"/>
              </a:ext>
            </a:extLst>
          </p:cNvPr>
          <p:cNvSpPr>
            <a:spLocks noGrp="1"/>
          </p:cNvSpPr>
          <p:nvPr>
            <p:ph type="title"/>
          </p:nvPr>
        </p:nvSpPr>
        <p:spPr>
          <a:xfrm>
            <a:off x="497585" y="382657"/>
            <a:ext cx="4902776" cy="432931"/>
          </a:xfrm>
        </p:spPr>
        <p:txBody>
          <a:bodyPr>
            <a:normAutofit fontScale="90000"/>
          </a:bodyPr>
          <a:lstStyle/>
          <a:p>
            <a:r>
              <a:rPr lang="en-GB" sz="2900" dirty="0"/>
              <a:t>Nomination</a:t>
            </a:r>
            <a:r>
              <a:rPr lang="en-GB" dirty="0"/>
              <a:t> Process</a:t>
            </a:r>
          </a:p>
        </p:txBody>
      </p:sp>
      <p:sp>
        <p:nvSpPr>
          <p:cNvPr id="3" name="TextBox 2">
            <a:extLst>
              <a:ext uri="{FF2B5EF4-FFF2-40B4-BE49-F238E27FC236}">
                <a16:creationId xmlns:a16="http://schemas.microsoft.com/office/drawing/2014/main" id="{E483C97B-D7A2-49A8-AE7E-FE171CE731F5}"/>
              </a:ext>
            </a:extLst>
          </p:cNvPr>
          <p:cNvSpPr txBox="1"/>
          <p:nvPr/>
        </p:nvSpPr>
        <p:spPr>
          <a:xfrm>
            <a:off x="6059494" y="4609858"/>
            <a:ext cx="2203165" cy="461665"/>
          </a:xfrm>
          <a:prstGeom prst="rect">
            <a:avLst/>
          </a:prstGeom>
          <a:noFill/>
        </p:spPr>
        <p:txBody>
          <a:bodyPr wrap="square" rtlCol="0">
            <a:spAutoFit/>
          </a:bodyPr>
          <a:lstStyle/>
          <a:p>
            <a:r>
              <a:rPr lang="en-GB" sz="1200" b="1" dirty="0"/>
              <a:t>27</a:t>
            </a:r>
            <a:r>
              <a:rPr lang="en-GB" sz="1200" b="1" baseline="30000" dirty="0"/>
              <a:t>th</a:t>
            </a:r>
            <a:r>
              <a:rPr lang="en-GB" sz="1200" b="1" dirty="0"/>
              <a:t> February 2024</a:t>
            </a:r>
          </a:p>
          <a:p>
            <a:r>
              <a:rPr lang="en-GB" sz="1200" b="1" dirty="0"/>
              <a:t>Cranfield Management Centre</a:t>
            </a:r>
          </a:p>
        </p:txBody>
      </p:sp>
      <p:sp>
        <p:nvSpPr>
          <p:cNvPr id="38" name="TextBox 37">
            <a:extLst>
              <a:ext uri="{FF2B5EF4-FFF2-40B4-BE49-F238E27FC236}">
                <a16:creationId xmlns:a16="http://schemas.microsoft.com/office/drawing/2014/main" id="{0DFF493E-A5B9-48EA-B2BA-5FA30C74D100}"/>
              </a:ext>
            </a:extLst>
          </p:cNvPr>
          <p:cNvSpPr txBox="1"/>
          <p:nvPr/>
        </p:nvSpPr>
        <p:spPr>
          <a:xfrm>
            <a:off x="8262660" y="3966402"/>
            <a:ext cx="1658368" cy="276999"/>
          </a:xfrm>
          <a:prstGeom prst="rect">
            <a:avLst/>
          </a:prstGeom>
          <a:noFill/>
        </p:spPr>
        <p:txBody>
          <a:bodyPr wrap="square" rtlCol="0">
            <a:spAutoFit/>
          </a:bodyPr>
          <a:lstStyle/>
          <a:p>
            <a:r>
              <a:rPr lang="en-GB" sz="1200" b="1" dirty="0"/>
              <a:t>26</a:t>
            </a:r>
            <a:r>
              <a:rPr lang="en-GB" sz="1200" b="1" baseline="30000" dirty="0"/>
              <a:t>th</a:t>
            </a:r>
            <a:r>
              <a:rPr lang="en-GB" sz="1200" b="1" dirty="0"/>
              <a:t> March 2024</a:t>
            </a:r>
          </a:p>
        </p:txBody>
      </p:sp>
      <p:sp>
        <p:nvSpPr>
          <p:cNvPr id="39" name="TextBox 38">
            <a:extLst>
              <a:ext uri="{FF2B5EF4-FFF2-40B4-BE49-F238E27FC236}">
                <a16:creationId xmlns:a16="http://schemas.microsoft.com/office/drawing/2014/main" id="{AA11A173-D25C-46CC-A5D1-6841F93B4AA0}"/>
              </a:ext>
            </a:extLst>
          </p:cNvPr>
          <p:cNvSpPr txBox="1"/>
          <p:nvPr/>
        </p:nvSpPr>
        <p:spPr>
          <a:xfrm>
            <a:off x="2838453" y="5491674"/>
            <a:ext cx="1658368" cy="276999"/>
          </a:xfrm>
          <a:prstGeom prst="rect">
            <a:avLst/>
          </a:prstGeom>
          <a:noFill/>
        </p:spPr>
        <p:txBody>
          <a:bodyPr wrap="square" rtlCol="0">
            <a:spAutoFit/>
          </a:bodyPr>
          <a:lstStyle/>
          <a:p>
            <a:r>
              <a:rPr lang="en-GB" sz="1200" b="1" dirty="0"/>
              <a:t>8</a:t>
            </a:r>
            <a:r>
              <a:rPr lang="en-GB" sz="1200" b="1" baseline="30000" dirty="0"/>
              <a:t>th</a:t>
            </a:r>
            <a:r>
              <a:rPr lang="en-GB" sz="1200" b="1" dirty="0"/>
              <a:t> December 2023</a:t>
            </a:r>
          </a:p>
        </p:txBody>
      </p:sp>
      <p:sp>
        <p:nvSpPr>
          <p:cNvPr id="41" name="TextBox 40">
            <a:extLst>
              <a:ext uri="{FF2B5EF4-FFF2-40B4-BE49-F238E27FC236}">
                <a16:creationId xmlns:a16="http://schemas.microsoft.com/office/drawing/2014/main" id="{3E5FD71B-3CEB-4D03-8B6D-C25F42C9296E}"/>
              </a:ext>
            </a:extLst>
          </p:cNvPr>
          <p:cNvSpPr txBox="1"/>
          <p:nvPr/>
        </p:nvSpPr>
        <p:spPr>
          <a:xfrm>
            <a:off x="4096226" y="5230059"/>
            <a:ext cx="1864885" cy="276999"/>
          </a:xfrm>
          <a:prstGeom prst="rect">
            <a:avLst/>
          </a:prstGeom>
          <a:noFill/>
        </p:spPr>
        <p:txBody>
          <a:bodyPr wrap="square" rtlCol="0">
            <a:spAutoFit/>
          </a:bodyPr>
          <a:lstStyle/>
          <a:p>
            <a:r>
              <a:rPr lang="en-GB" sz="1200" b="1" dirty="0"/>
              <a:t>w/c 18</a:t>
            </a:r>
            <a:r>
              <a:rPr lang="en-GB" sz="1200" b="1" baseline="30000" dirty="0"/>
              <a:t>th</a:t>
            </a:r>
            <a:r>
              <a:rPr lang="en-GB" sz="1200" b="1" dirty="0"/>
              <a:t> December 2023</a:t>
            </a:r>
          </a:p>
        </p:txBody>
      </p:sp>
      <p:sp>
        <p:nvSpPr>
          <p:cNvPr id="44" name="TextBox 43">
            <a:extLst>
              <a:ext uri="{FF2B5EF4-FFF2-40B4-BE49-F238E27FC236}">
                <a16:creationId xmlns:a16="http://schemas.microsoft.com/office/drawing/2014/main" id="{76FF2769-2693-4A30-8453-153ADCCECC6C}"/>
              </a:ext>
            </a:extLst>
          </p:cNvPr>
          <p:cNvSpPr txBox="1"/>
          <p:nvPr/>
        </p:nvSpPr>
        <p:spPr>
          <a:xfrm>
            <a:off x="7229163" y="2437823"/>
            <a:ext cx="1050308" cy="1687769"/>
          </a:xfrm>
          <a:prstGeom prst="rect">
            <a:avLst/>
          </a:prstGeom>
          <a:noFill/>
          <a:ln w="38100">
            <a:solidFill>
              <a:srgbClr val="ED8B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50" kern="0" dirty="0"/>
              <a:t>Individual candidate 1 to 1 feedback and career planning</a:t>
            </a:r>
            <a:endParaRPr kumimoji="0" lang="en-GB" sz="1050" i="0" u="none" kern="0" cap="none" spc="0" normalizeH="0" baseline="0" noProof="0" dirty="0">
              <a:ln>
                <a:noFill/>
              </a:ln>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i="0" u="none" kern="0" cap="none" spc="0" normalizeH="0" baseline="0" noProof="0" dirty="0">
              <a:ln>
                <a:noFill/>
              </a:ln>
              <a:uLnTx/>
              <a:uFillTx/>
              <a:ea typeface="+mn-ea"/>
              <a:cs typeface="+mn-cs"/>
            </a:endParaRPr>
          </a:p>
        </p:txBody>
      </p:sp>
      <p:sp>
        <p:nvSpPr>
          <p:cNvPr id="45" name="TextBox 44">
            <a:extLst>
              <a:ext uri="{FF2B5EF4-FFF2-40B4-BE49-F238E27FC236}">
                <a16:creationId xmlns:a16="http://schemas.microsoft.com/office/drawing/2014/main" id="{68640422-760F-4AB7-9635-7808384B3EEF}"/>
              </a:ext>
            </a:extLst>
          </p:cNvPr>
          <p:cNvSpPr txBox="1"/>
          <p:nvPr/>
        </p:nvSpPr>
        <p:spPr>
          <a:xfrm>
            <a:off x="1743946" y="3942404"/>
            <a:ext cx="1050308" cy="1687769"/>
          </a:xfrm>
          <a:prstGeom prst="rect">
            <a:avLst/>
          </a:prstGeom>
          <a:noFill/>
          <a:ln w="38100">
            <a:solidFill>
              <a:srgbClr val="00A9CE"/>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50" i="0" u="none" kern="0" cap="none" spc="0" normalizeH="0" baseline="0" noProof="0" dirty="0">
                <a:ln>
                  <a:noFill/>
                </a:ln>
                <a:uLnTx/>
                <a:uFillTx/>
                <a:ea typeface="+mn-ea"/>
                <a:cs typeface="+mn-cs"/>
              </a:rPr>
              <a:t>Exec team identifies nominations and CEO sponsorship for ADDS</a:t>
            </a:r>
          </a:p>
        </p:txBody>
      </p:sp>
    </p:spTree>
    <p:extLst>
      <p:ext uri="{BB962C8B-B14F-4D97-AF65-F5344CB8AC3E}">
        <p14:creationId xmlns:p14="http://schemas.microsoft.com/office/powerpoint/2010/main" val="20315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15F806-E076-4FA7-B298-0430F993FE1D}"/>
              </a:ext>
            </a:extLst>
          </p:cNvPr>
          <p:cNvSpPr txBox="1">
            <a:spLocks/>
          </p:cNvSpPr>
          <p:nvPr/>
        </p:nvSpPr>
        <p:spPr>
          <a:xfrm>
            <a:off x="651934" y="2334938"/>
            <a:ext cx="7980892" cy="39259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1300" dirty="0">
              <a:cs typeface="Arial" panose="020B0604020202020204" pitchFamily="34" charset="0"/>
            </a:endParaRPr>
          </a:p>
          <a:p>
            <a:pPr marL="0" indent="0">
              <a:lnSpc>
                <a:spcPct val="120000"/>
              </a:lnSpc>
              <a:buFont typeface="Arial" panose="020B0604020202020204" pitchFamily="34" charset="0"/>
              <a:buNone/>
            </a:pPr>
            <a:endParaRPr lang="en-GB" sz="1300" dirty="0">
              <a:cs typeface="Arial" panose="020B0604020202020204" pitchFamily="34" charset="0"/>
            </a:endParaRPr>
          </a:p>
          <a:p>
            <a:pPr marL="0" indent="0">
              <a:lnSpc>
                <a:spcPct val="120000"/>
              </a:lnSpc>
              <a:buFont typeface="Arial" panose="020B0604020202020204" pitchFamily="34" charset="0"/>
              <a:buNone/>
            </a:pPr>
            <a:r>
              <a:rPr lang="en-GB" sz="1600" dirty="0"/>
              <a:t> </a:t>
            </a:r>
          </a:p>
          <a:p>
            <a:pPr marL="0" indent="0">
              <a:buFont typeface="Arial" panose="020B0604020202020204" pitchFamily="34" charset="0"/>
              <a:buNone/>
            </a:pPr>
            <a:endParaRPr lang="en-GB" sz="2100" dirty="0"/>
          </a:p>
        </p:txBody>
      </p:sp>
      <p:sp>
        <p:nvSpPr>
          <p:cNvPr id="3" name="TextBox 2"/>
          <p:cNvSpPr txBox="1"/>
          <p:nvPr/>
        </p:nvSpPr>
        <p:spPr>
          <a:xfrm>
            <a:off x="59807" y="3140968"/>
            <a:ext cx="2020292" cy="1815882"/>
          </a:xfrm>
          <a:prstGeom prst="rect">
            <a:avLst/>
          </a:prstGeom>
          <a:noFill/>
        </p:spPr>
        <p:txBody>
          <a:bodyPr wrap="square" lIns="91440" tIns="45720" rIns="91440" bIns="45720" rtlCol="0" anchor="t">
            <a:spAutoFit/>
          </a:bodyPr>
          <a:lstStyle/>
          <a:p>
            <a:pPr algn="ctr"/>
            <a:r>
              <a:rPr lang="en-GB" sz="2800" b="1" dirty="0">
                <a:solidFill>
                  <a:schemeClr val="bg1"/>
                </a:solidFill>
                <a:ea typeface="Cambria" panose="02040503050406030204" pitchFamily="18" charset="0"/>
              </a:rPr>
              <a:t>Next steps</a:t>
            </a:r>
          </a:p>
          <a:p>
            <a:pPr algn="ctr"/>
            <a:r>
              <a:rPr lang="en-GB" sz="2800" b="1" dirty="0">
                <a:solidFill>
                  <a:schemeClr val="bg1"/>
                </a:solidFill>
                <a:ea typeface="Cambria" panose="02040503050406030204" pitchFamily="18" charset="0"/>
              </a:rPr>
              <a:t>(steps 1 </a:t>
            </a:r>
          </a:p>
          <a:p>
            <a:pPr algn="ctr"/>
            <a:r>
              <a:rPr lang="en-GB" sz="2800" b="1" dirty="0">
                <a:solidFill>
                  <a:schemeClr val="bg1"/>
                </a:solidFill>
                <a:ea typeface="Cambria" panose="02040503050406030204" pitchFamily="18" charset="0"/>
              </a:rPr>
              <a:t>&amp; 2)</a:t>
            </a:r>
          </a:p>
          <a:p>
            <a:pPr algn="just"/>
            <a:endParaRPr lang="en-GB" sz="2400" b="1" i="1" dirty="0">
              <a:solidFill>
                <a:schemeClr val="bg1"/>
              </a:solidFill>
            </a:endParaRPr>
          </a:p>
        </p:txBody>
      </p:sp>
      <p:graphicFrame>
        <p:nvGraphicFramePr>
          <p:cNvPr id="5" name="Diagram 4"/>
          <p:cNvGraphicFramePr/>
          <p:nvPr>
            <p:extLst>
              <p:ext uri="{D42A27DB-BD31-4B8C-83A1-F6EECF244321}">
                <p14:modId xmlns:p14="http://schemas.microsoft.com/office/powerpoint/2010/main" val="744723526"/>
              </p:ext>
            </p:extLst>
          </p:nvPr>
        </p:nvGraphicFramePr>
        <p:xfrm>
          <a:off x="651935" y="1030016"/>
          <a:ext cx="8189498" cy="543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231545CA-F492-455A-A6EB-195469615187}"/>
              </a:ext>
            </a:extLst>
          </p:cNvPr>
          <p:cNvSpPr>
            <a:spLocks noGrp="1"/>
          </p:cNvSpPr>
          <p:nvPr>
            <p:ph type="title"/>
          </p:nvPr>
        </p:nvSpPr>
        <p:spPr>
          <a:xfrm>
            <a:off x="488504" y="389760"/>
            <a:ext cx="4902776" cy="432931"/>
          </a:xfrm>
        </p:spPr>
        <p:txBody>
          <a:bodyPr>
            <a:normAutofit fontScale="90000"/>
          </a:bodyPr>
          <a:lstStyle/>
          <a:p>
            <a:r>
              <a:rPr lang="en-GB" dirty="0"/>
              <a:t>Next Steps (Steps 1 &amp; 2)</a:t>
            </a:r>
          </a:p>
        </p:txBody>
      </p:sp>
    </p:spTree>
    <p:extLst>
      <p:ext uri="{BB962C8B-B14F-4D97-AF65-F5344CB8AC3E}">
        <p14:creationId xmlns:p14="http://schemas.microsoft.com/office/powerpoint/2010/main" val="9995382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CA4B7-E5F1-384F-ADEA-DEEB0B92BBD9}"/>
              </a:ext>
            </a:extLst>
          </p:cNvPr>
          <p:cNvSpPr>
            <a:spLocks noGrp="1"/>
          </p:cNvSpPr>
          <p:nvPr>
            <p:ph type="title"/>
          </p:nvPr>
        </p:nvSpPr>
        <p:spPr>
          <a:xfrm>
            <a:off x="488504" y="301360"/>
            <a:ext cx="8202199" cy="432931"/>
          </a:xfrm>
        </p:spPr>
        <p:txBody>
          <a:bodyPr>
            <a:noAutofit/>
          </a:bodyPr>
          <a:lstStyle/>
          <a:p>
            <a:r>
              <a:rPr lang="en-GB" sz="2800" dirty="0">
                <a:ea typeface="Cambria" panose="02040503050406030204" pitchFamily="18" charset="0"/>
              </a:rPr>
              <a:t>From </a:t>
            </a:r>
            <a:r>
              <a:rPr lang="en-GB" sz="2600" dirty="0">
                <a:ea typeface="Cambria" panose="02040503050406030204" pitchFamily="18" charset="0"/>
              </a:rPr>
              <a:t>Nomination</a:t>
            </a:r>
            <a:r>
              <a:rPr lang="en-GB" sz="2800" dirty="0">
                <a:ea typeface="Cambria" panose="02040503050406030204" pitchFamily="18" charset="0"/>
              </a:rPr>
              <a:t> to the Assessment and Development Centre (ADC) (Steps 3 – 6)</a:t>
            </a:r>
          </a:p>
        </p:txBody>
      </p:sp>
      <p:grpSp>
        <p:nvGrpSpPr>
          <p:cNvPr id="4" name="Group 3">
            <a:extLst>
              <a:ext uri="{FF2B5EF4-FFF2-40B4-BE49-F238E27FC236}">
                <a16:creationId xmlns:a16="http://schemas.microsoft.com/office/drawing/2014/main" id="{D90F9F68-474A-5F28-0BD1-F165D7785FDE}"/>
              </a:ext>
            </a:extLst>
          </p:cNvPr>
          <p:cNvGrpSpPr/>
          <p:nvPr/>
        </p:nvGrpSpPr>
        <p:grpSpPr>
          <a:xfrm>
            <a:off x="1920341" y="1120778"/>
            <a:ext cx="4896919" cy="5208856"/>
            <a:chOff x="1920341" y="1120778"/>
            <a:chExt cx="4896919" cy="5208856"/>
          </a:xfrm>
        </p:grpSpPr>
        <p:sp>
          <p:nvSpPr>
            <p:cNvPr id="15" name="Rounded Rectangle 6">
              <a:extLst>
                <a:ext uri="{FF2B5EF4-FFF2-40B4-BE49-F238E27FC236}">
                  <a16:creationId xmlns:a16="http://schemas.microsoft.com/office/drawing/2014/main" id="{E93E287D-4F33-244A-9BBB-7D1324626706}"/>
                </a:ext>
              </a:extLst>
            </p:cNvPr>
            <p:cNvSpPr txBox="1"/>
            <p:nvPr/>
          </p:nvSpPr>
          <p:spPr>
            <a:xfrm>
              <a:off x="4953000" y="1612552"/>
              <a:ext cx="1864260" cy="85649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400" kern="1200" dirty="0">
                  <a:solidFill>
                    <a:schemeClr val="tx2">
                      <a:lumMod val="50000"/>
                    </a:schemeClr>
                  </a:solidFill>
                  <a:latin typeface="+mn-lt"/>
                </a:rPr>
                <a:t>Following the HRD review in Step 4, you will be invited to undertake the ADDS pre-assessment activities and ADC  as set out in Steps 5 &amp; 6</a:t>
              </a:r>
              <a:endParaRPr lang="en-US" sz="1400" kern="1200" dirty="0">
                <a:latin typeface="+mn-lt"/>
              </a:endParaRPr>
            </a:p>
          </p:txBody>
        </p:sp>
        <p:sp>
          <p:nvSpPr>
            <p:cNvPr id="13" name="Rounded Rectangle 8">
              <a:extLst>
                <a:ext uri="{FF2B5EF4-FFF2-40B4-BE49-F238E27FC236}">
                  <a16:creationId xmlns:a16="http://schemas.microsoft.com/office/drawing/2014/main" id="{6092F56E-16D2-8C46-BCC2-65CF5633C52D}"/>
                </a:ext>
              </a:extLst>
            </p:cNvPr>
            <p:cNvSpPr txBox="1"/>
            <p:nvPr/>
          </p:nvSpPr>
          <p:spPr>
            <a:xfrm>
              <a:off x="2118081" y="4917300"/>
              <a:ext cx="1789230" cy="70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400" kern="1200" dirty="0">
                  <a:solidFill>
                    <a:schemeClr val="tx2">
                      <a:lumMod val="50000"/>
                    </a:schemeClr>
                  </a:solidFill>
                  <a:latin typeface="+mn-lt"/>
                </a:rPr>
                <a:t>To support you to be at your best during the centre, your lead assessor will provide you with feedback in between the activities to help you prepare for the next one</a:t>
              </a:r>
            </a:p>
          </p:txBody>
        </p:sp>
        <p:grpSp>
          <p:nvGrpSpPr>
            <p:cNvPr id="18" name="docshapegroup22">
              <a:extLst>
                <a:ext uri="{FF2B5EF4-FFF2-40B4-BE49-F238E27FC236}">
                  <a16:creationId xmlns:a16="http://schemas.microsoft.com/office/drawing/2014/main" id="{6162C974-9BDF-4BE0-9E0D-4B5E0E41BBFF}"/>
                </a:ext>
              </a:extLst>
            </p:cNvPr>
            <p:cNvGrpSpPr>
              <a:grpSpLocks/>
            </p:cNvGrpSpPr>
            <p:nvPr/>
          </p:nvGrpSpPr>
          <p:grpSpPr bwMode="auto">
            <a:xfrm>
              <a:off x="4073708" y="3426823"/>
              <a:ext cx="2669262" cy="2902811"/>
              <a:chOff x="-367" y="1344"/>
              <a:chExt cx="4750" cy="4750"/>
            </a:xfrm>
          </p:grpSpPr>
          <p:sp>
            <p:nvSpPr>
              <p:cNvPr id="19" name="docshape23">
                <a:extLst>
                  <a:ext uri="{FF2B5EF4-FFF2-40B4-BE49-F238E27FC236}">
                    <a16:creationId xmlns:a16="http://schemas.microsoft.com/office/drawing/2014/main" id="{354CB998-824C-458D-B4F2-F84BAF954574}"/>
                  </a:ext>
                </a:extLst>
              </p:cNvPr>
              <p:cNvSpPr>
                <a:spLocks/>
              </p:cNvSpPr>
              <p:nvPr/>
            </p:nvSpPr>
            <p:spPr bwMode="auto">
              <a:xfrm>
                <a:off x="-367" y="1344"/>
                <a:ext cx="4750" cy="4750"/>
              </a:xfrm>
              <a:custGeom>
                <a:avLst/>
                <a:gdLst>
                  <a:gd name="T0" fmla="+- 0 2305 1064"/>
                  <a:gd name="T1" fmla="*/ T0 w 4750"/>
                  <a:gd name="T2" fmla="+- 0 4656 1101"/>
                  <a:gd name="T3" fmla="*/ 4656 h 4750"/>
                  <a:gd name="T4" fmla="+- 0 2102 1064"/>
                  <a:gd name="T5" fmla="*/ T4 w 4750"/>
                  <a:gd name="T6" fmla="+- 0 4453 1101"/>
                  <a:gd name="T7" fmla="*/ 4453 h 4750"/>
                  <a:gd name="T8" fmla="+- 0 1844 1064"/>
                  <a:gd name="T9" fmla="*/ T8 w 4750"/>
                  <a:gd name="T10" fmla="+- 0 4438 1101"/>
                  <a:gd name="T11" fmla="*/ 4438 h 4750"/>
                  <a:gd name="T12" fmla="+- 0 1634 1064"/>
                  <a:gd name="T13" fmla="*/ T12 w 4750"/>
                  <a:gd name="T14" fmla="+- 0 4536 1101"/>
                  <a:gd name="T15" fmla="*/ 4536 h 4750"/>
                  <a:gd name="T16" fmla="+- 0 1367 1064"/>
                  <a:gd name="T17" fmla="*/ T16 w 4750"/>
                  <a:gd name="T18" fmla="+- 0 4532 1101"/>
                  <a:gd name="T19" fmla="*/ 4532 h 4750"/>
                  <a:gd name="T20" fmla="+- 0 1150 1064"/>
                  <a:gd name="T21" fmla="*/ T20 w 4750"/>
                  <a:gd name="T22" fmla="+- 0 4373 1101"/>
                  <a:gd name="T23" fmla="*/ 4373 h 4750"/>
                  <a:gd name="T24" fmla="+- 0 1064 1064"/>
                  <a:gd name="T25" fmla="*/ T24 w 4750"/>
                  <a:gd name="T26" fmla="+- 0 4112 1101"/>
                  <a:gd name="T27" fmla="*/ 4112 h 4750"/>
                  <a:gd name="T28" fmla="+- 0 1150 1064"/>
                  <a:gd name="T29" fmla="*/ T28 w 4750"/>
                  <a:gd name="T30" fmla="+- 0 3850 1101"/>
                  <a:gd name="T31" fmla="*/ 3850 h 4750"/>
                  <a:gd name="T32" fmla="+- 0 1367 1064"/>
                  <a:gd name="T33" fmla="*/ T32 w 4750"/>
                  <a:gd name="T34" fmla="+- 0 3691 1101"/>
                  <a:gd name="T35" fmla="*/ 3691 h 4750"/>
                  <a:gd name="T36" fmla="+- 0 1628 1064"/>
                  <a:gd name="T37" fmla="*/ T36 w 4750"/>
                  <a:gd name="T38" fmla="+- 0 3684 1101"/>
                  <a:gd name="T39" fmla="*/ 3684 h 4750"/>
                  <a:gd name="T40" fmla="+- 0 1852 1064"/>
                  <a:gd name="T41" fmla="*/ T40 w 4750"/>
                  <a:gd name="T42" fmla="+- 0 3786 1101"/>
                  <a:gd name="T43" fmla="*/ 3786 h 4750"/>
                  <a:gd name="T44" fmla="+- 0 2167 1064"/>
                  <a:gd name="T45" fmla="*/ T44 w 4750"/>
                  <a:gd name="T46" fmla="+- 0 3734 1101"/>
                  <a:gd name="T47" fmla="*/ 3734 h 4750"/>
                  <a:gd name="T48" fmla="+- 0 2327 1064"/>
                  <a:gd name="T49" fmla="*/ T48 w 4750"/>
                  <a:gd name="T50" fmla="+- 0 3495 1101"/>
                  <a:gd name="T51" fmla="*/ 3495 h 4750"/>
                  <a:gd name="T52" fmla="+- 0 3383 1064"/>
                  <a:gd name="T53" fmla="*/ T52 w 4750"/>
                  <a:gd name="T54" fmla="+- 0 2372 1101"/>
                  <a:gd name="T55" fmla="*/ 2372 h 4750"/>
                  <a:gd name="T56" fmla="+- 0 3594 1064"/>
                  <a:gd name="T57" fmla="*/ T56 w 4750"/>
                  <a:gd name="T58" fmla="+- 0 2307 1101"/>
                  <a:gd name="T59" fmla="*/ 2307 h 4750"/>
                  <a:gd name="T60" fmla="+- 0 3650 1064"/>
                  <a:gd name="T61" fmla="*/ T60 w 4750"/>
                  <a:gd name="T62" fmla="+- 0 2260 1101"/>
                  <a:gd name="T63" fmla="*/ 2260 h 4750"/>
                  <a:gd name="T64" fmla="+- 0 3747 1064"/>
                  <a:gd name="T65" fmla="*/ T64 w 4750"/>
                  <a:gd name="T66" fmla="+- 0 2095 1101"/>
                  <a:gd name="T67" fmla="*/ 2095 h 4750"/>
                  <a:gd name="T68" fmla="+- 0 3762 1064"/>
                  <a:gd name="T69" fmla="*/ T68 w 4750"/>
                  <a:gd name="T70" fmla="+- 0 1978 1101"/>
                  <a:gd name="T71" fmla="*/ 1978 h 4750"/>
                  <a:gd name="T72" fmla="+- 0 3734 1064"/>
                  <a:gd name="T73" fmla="*/ T72 w 4750"/>
                  <a:gd name="T74" fmla="+- 0 1843 1101"/>
                  <a:gd name="T75" fmla="*/ 1843 h 4750"/>
                  <a:gd name="T76" fmla="+- 0 3718 1064"/>
                  <a:gd name="T77" fmla="*/ T76 w 4750"/>
                  <a:gd name="T78" fmla="+- 0 1810 1101"/>
                  <a:gd name="T79" fmla="*/ 1810 h 4750"/>
                  <a:gd name="T80" fmla="+- 0 3711 1064"/>
                  <a:gd name="T81" fmla="*/ T80 w 4750"/>
                  <a:gd name="T82" fmla="+- 0 1798 1101"/>
                  <a:gd name="T83" fmla="*/ 1798 h 4750"/>
                  <a:gd name="T84" fmla="+- 0 3702 1064"/>
                  <a:gd name="T85" fmla="*/ T84 w 4750"/>
                  <a:gd name="T86" fmla="+- 0 1782 1101"/>
                  <a:gd name="T87" fmla="*/ 1782 h 4750"/>
                  <a:gd name="T88" fmla="+- 0 3689 1064"/>
                  <a:gd name="T89" fmla="*/ T88 w 4750"/>
                  <a:gd name="T90" fmla="+- 0 1761 1101"/>
                  <a:gd name="T91" fmla="*/ 1761 h 4750"/>
                  <a:gd name="T92" fmla="+- 0 3676 1064"/>
                  <a:gd name="T93" fmla="*/ T92 w 4750"/>
                  <a:gd name="T94" fmla="+- 0 1736 1101"/>
                  <a:gd name="T95" fmla="*/ 1736 h 4750"/>
                  <a:gd name="T96" fmla="+- 0 3663 1064"/>
                  <a:gd name="T97" fmla="*/ T96 w 4750"/>
                  <a:gd name="T98" fmla="+- 0 1707 1101"/>
                  <a:gd name="T99" fmla="*/ 1707 h 4750"/>
                  <a:gd name="T100" fmla="+- 0 3647 1064"/>
                  <a:gd name="T101" fmla="*/ T100 w 4750"/>
                  <a:gd name="T102" fmla="+- 0 1665 1101"/>
                  <a:gd name="T103" fmla="*/ 1665 h 4750"/>
                  <a:gd name="T104" fmla="+- 0 3631 1064"/>
                  <a:gd name="T105" fmla="*/ T104 w 4750"/>
                  <a:gd name="T106" fmla="+- 0 1544 1101"/>
                  <a:gd name="T107" fmla="*/ 1544 h 4750"/>
                  <a:gd name="T108" fmla="+- 0 3634 1064"/>
                  <a:gd name="T109" fmla="*/ T108 w 4750"/>
                  <a:gd name="T110" fmla="+- 0 1498 1101"/>
                  <a:gd name="T111" fmla="*/ 1498 h 4750"/>
                  <a:gd name="T112" fmla="+- 0 3640 1064"/>
                  <a:gd name="T113" fmla="*/ T112 w 4750"/>
                  <a:gd name="T114" fmla="+- 0 1456 1101"/>
                  <a:gd name="T115" fmla="*/ 1456 h 4750"/>
                  <a:gd name="T116" fmla="+- 0 3649 1064"/>
                  <a:gd name="T117" fmla="*/ T116 w 4750"/>
                  <a:gd name="T118" fmla="+- 0 1421 1101"/>
                  <a:gd name="T119" fmla="*/ 1421 h 4750"/>
                  <a:gd name="T120" fmla="+- 0 3663 1064"/>
                  <a:gd name="T121" fmla="*/ T120 w 4750"/>
                  <a:gd name="T122" fmla="+- 0 1381 1101"/>
                  <a:gd name="T123" fmla="*/ 1381 h 4750"/>
                  <a:gd name="T124" fmla="+- 0 3714 1064"/>
                  <a:gd name="T125" fmla="*/ T124 w 4750"/>
                  <a:gd name="T126" fmla="+- 0 1287 1101"/>
                  <a:gd name="T127" fmla="*/ 1287 h 4750"/>
                  <a:gd name="T128" fmla="+- 0 3747 1064"/>
                  <a:gd name="T129" fmla="*/ T128 w 4750"/>
                  <a:gd name="T130" fmla="+- 0 1246 1101"/>
                  <a:gd name="T131" fmla="*/ 1246 h 4750"/>
                  <a:gd name="T132" fmla="+- 0 3777 1064"/>
                  <a:gd name="T133" fmla="*/ T132 w 4750"/>
                  <a:gd name="T134" fmla="+- 0 1217 1101"/>
                  <a:gd name="T135" fmla="*/ 1217 h 4750"/>
                  <a:gd name="T136" fmla="+- 0 3903 1064"/>
                  <a:gd name="T137" fmla="*/ T136 w 4750"/>
                  <a:gd name="T138" fmla="+- 0 1136 1101"/>
                  <a:gd name="T139" fmla="*/ 1136 h 4750"/>
                  <a:gd name="T140" fmla="+- 0 4004 1064"/>
                  <a:gd name="T141" fmla="*/ T140 w 4750"/>
                  <a:gd name="T142" fmla="+- 0 1107 1101"/>
                  <a:gd name="T143" fmla="*/ 1107 h 4750"/>
                  <a:gd name="T144" fmla="+- 0 4052 1064"/>
                  <a:gd name="T145" fmla="*/ T144 w 4750"/>
                  <a:gd name="T146" fmla="+- 0 1101 1101"/>
                  <a:gd name="T147" fmla="*/ 1101 h 4750"/>
                  <a:gd name="T148" fmla="+- 0 4100 1064"/>
                  <a:gd name="T149" fmla="*/ T148 w 4750"/>
                  <a:gd name="T150" fmla="+- 0 1102 1101"/>
                  <a:gd name="T151" fmla="*/ 1102 h 4750"/>
                  <a:gd name="T152" fmla="+- 0 4144 1064"/>
                  <a:gd name="T153" fmla="*/ T152 w 4750"/>
                  <a:gd name="T154" fmla="+- 0 1106 1101"/>
                  <a:gd name="T155" fmla="*/ 1106 h 4750"/>
                  <a:gd name="T156" fmla="+- 0 4286 1064"/>
                  <a:gd name="T157" fmla="*/ T156 w 4750"/>
                  <a:gd name="T158" fmla="+- 0 1155 1101"/>
                  <a:gd name="T159" fmla="*/ 1155 h 4750"/>
                  <a:gd name="T160" fmla="+- 0 4406 1064"/>
                  <a:gd name="T161" fmla="*/ T160 w 4750"/>
                  <a:gd name="T162" fmla="+- 0 1251 1101"/>
                  <a:gd name="T163" fmla="*/ 1251 h 4750"/>
                  <a:gd name="T164" fmla="+- 0 4487 1064"/>
                  <a:gd name="T165" fmla="*/ T164 w 4750"/>
                  <a:gd name="T166" fmla="+- 0 1381 1101"/>
                  <a:gd name="T167" fmla="*/ 1381 h 4750"/>
                  <a:gd name="T168" fmla="+- 0 4515 1064"/>
                  <a:gd name="T169" fmla="*/ T168 w 4750"/>
                  <a:gd name="T170" fmla="+- 0 1485 1101"/>
                  <a:gd name="T171" fmla="*/ 1485 h 4750"/>
                  <a:gd name="T172" fmla="+- 0 4517 1064"/>
                  <a:gd name="T173" fmla="*/ T172 w 4750"/>
                  <a:gd name="T174" fmla="+- 0 1532 1101"/>
                  <a:gd name="T175" fmla="*/ 1532 h 4750"/>
                  <a:gd name="T176" fmla="+- 0 4514 1064"/>
                  <a:gd name="T177" fmla="*/ T176 w 4750"/>
                  <a:gd name="T178" fmla="+- 0 1596 1101"/>
                  <a:gd name="T179" fmla="*/ 1596 h 4750"/>
                  <a:gd name="T180" fmla="+- 0 4501 1064"/>
                  <a:gd name="T181" fmla="*/ T180 w 4750"/>
                  <a:gd name="T182" fmla="+- 0 1662 1101"/>
                  <a:gd name="T183" fmla="*/ 1662 h 4750"/>
                  <a:gd name="T184" fmla="+- 0 4495 1064"/>
                  <a:gd name="T185" fmla="*/ T184 w 4750"/>
                  <a:gd name="T186" fmla="+- 0 1683 1101"/>
                  <a:gd name="T187" fmla="*/ 1683 h 4750"/>
                  <a:gd name="T188" fmla="+- 0 4441 1064"/>
                  <a:gd name="T189" fmla="*/ T188 w 4750"/>
                  <a:gd name="T190" fmla="+- 0 1794 1101"/>
                  <a:gd name="T191" fmla="*/ 1794 h 4750"/>
                  <a:gd name="T192" fmla="+- 0 4422 1064"/>
                  <a:gd name="T193" fmla="*/ T192 w 4750"/>
                  <a:gd name="T194" fmla="+- 0 1829 1101"/>
                  <a:gd name="T195" fmla="*/ 1829 h 4750"/>
                  <a:gd name="T196" fmla="+- 0 4403 1064"/>
                  <a:gd name="T197" fmla="*/ T196 w 4750"/>
                  <a:gd name="T198" fmla="+- 0 1876 1101"/>
                  <a:gd name="T199" fmla="*/ 1876 h 4750"/>
                  <a:gd name="T200" fmla="+- 0 4386 1064"/>
                  <a:gd name="T201" fmla="*/ T200 w 4750"/>
                  <a:gd name="T202" fmla="+- 0 1976 1101"/>
                  <a:gd name="T203" fmla="*/ 1976 h 4750"/>
                  <a:gd name="T204" fmla="+- 0 4451 1064"/>
                  <a:gd name="T205" fmla="*/ T204 w 4750"/>
                  <a:gd name="T206" fmla="+- 0 2204 1101"/>
                  <a:gd name="T207" fmla="*/ 2204 h 4750"/>
                  <a:gd name="T208" fmla="+- 0 4690 1064"/>
                  <a:gd name="T209" fmla="*/ T208 w 4750"/>
                  <a:gd name="T210" fmla="+- 0 2364 1101"/>
                  <a:gd name="T211" fmla="*/ 2364 h 4750"/>
                  <a:gd name="T212" fmla="+- 0 2335 1064"/>
                  <a:gd name="T213" fmla="*/ T212 w 4750"/>
                  <a:gd name="T214" fmla="+- 0 5851 1101"/>
                  <a:gd name="T215" fmla="*/ 5851 h 47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4750" h="4750">
                    <a:moveTo>
                      <a:pt x="1271" y="4750"/>
                    </a:moveTo>
                    <a:lnTo>
                      <a:pt x="1271" y="3704"/>
                    </a:lnTo>
                    <a:lnTo>
                      <a:pt x="1263" y="3627"/>
                    </a:lnTo>
                    <a:lnTo>
                      <a:pt x="1241" y="3555"/>
                    </a:lnTo>
                    <a:lnTo>
                      <a:pt x="1206" y="3490"/>
                    </a:lnTo>
                    <a:lnTo>
                      <a:pt x="1159" y="3434"/>
                    </a:lnTo>
                    <a:lnTo>
                      <a:pt x="1103" y="3387"/>
                    </a:lnTo>
                    <a:lnTo>
                      <a:pt x="1038" y="3352"/>
                    </a:lnTo>
                    <a:lnTo>
                      <a:pt x="967" y="3330"/>
                    </a:lnTo>
                    <a:lnTo>
                      <a:pt x="890" y="3322"/>
                    </a:lnTo>
                    <a:lnTo>
                      <a:pt x="833" y="3326"/>
                    </a:lnTo>
                    <a:lnTo>
                      <a:pt x="780" y="3337"/>
                    </a:lnTo>
                    <a:lnTo>
                      <a:pt x="730" y="3356"/>
                    </a:lnTo>
                    <a:lnTo>
                      <a:pt x="684" y="3381"/>
                    </a:lnTo>
                    <a:lnTo>
                      <a:pt x="629" y="3413"/>
                    </a:lnTo>
                    <a:lnTo>
                      <a:pt x="570" y="3435"/>
                    </a:lnTo>
                    <a:lnTo>
                      <a:pt x="508" y="3449"/>
                    </a:lnTo>
                    <a:lnTo>
                      <a:pt x="443" y="3454"/>
                    </a:lnTo>
                    <a:lnTo>
                      <a:pt x="371" y="3448"/>
                    </a:lnTo>
                    <a:lnTo>
                      <a:pt x="303" y="3431"/>
                    </a:lnTo>
                    <a:lnTo>
                      <a:pt x="240" y="3404"/>
                    </a:lnTo>
                    <a:lnTo>
                      <a:pt x="182" y="3368"/>
                    </a:lnTo>
                    <a:lnTo>
                      <a:pt x="130" y="3324"/>
                    </a:lnTo>
                    <a:lnTo>
                      <a:pt x="86" y="3272"/>
                    </a:lnTo>
                    <a:lnTo>
                      <a:pt x="50" y="3214"/>
                    </a:lnTo>
                    <a:lnTo>
                      <a:pt x="23" y="3151"/>
                    </a:lnTo>
                    <a:lnTo>
                      <a:pt x="6" y="3083"/>
                    </a:lnTo>
                    <a:lnTo>
                      <a:pt x="0" y="3011"/>
                    </a:lnTo>
                    <a:lnTo>
                      <a:pt x="6" y="2939"/>
                    </a:lnTo>
                    <a:lnTo>
                      <a:pt x="23" y="2871"/>
                    </a:lnTo>
                    <a:lnTo>
                      <a:pt x="50" y="2807"/>
                    </a:lnTo>
                    <a:lnTo>
                      <a:pt x="86" y="2749"/>
                    </a:lnTo>
                    <a:lnTo>
                      <a:pt x="130" y="2697"/>
                    </a:lnTo>
                    <a:lnTo>
                      <a:pt x="182" y="2653"/>
                    </a:lnTo>
                    <a:lnTo>
                      <a:pt x="240" y="2616"/>
                    </a:lnTo>
                    <a:lnTo>
                      <a:pt x="303" y="2590"/>
                    </a:lnTo>
                    <a:lnTo>
                      <a:pt x="371" y="2573"/>
                    </a:lnTo>
                    <a:lnTo>
                      <a:pt x="443" y="2567"/>
                    </a:lnTo>
                    <a:lnTo>
                      <a:pt x="505" y="2571"/>
                    </a:lnTo>
                    <a:lnTo>
                      <a:pt x="564" y="2583"/>
                    </a:lnTo>
                    <a:lnTo>
                      <a:pt x="669" y="2627"/>
                    </a:lnTo>
                    <a:lnTo>
                      <a:pt x="680" y="2638"/>
                    </a:lnTo>
                    <a:lnTo>
                      <a:pt x="691" y="2642"/>
                    </a:lnTo>
                    <a:lnTo>
                      <a:pt x="788" y="2685"/>
                    </a:lnTo>
                    <a:lnTo>
                      <a:pt x="890" y="2698"/>
                    </a:lnTo>
                    <a:lnTo>
                      <a:pt x="967" y="2690"/>
                    </a:lnTo>
                    <a:lnTo>
                      <a:pt x="1038" y="2668"/>
                    </a:lnTo>
                    <a:lnTo>
                      <a:pt x="1103" y="2633"/>
                    </a:lnTo>
                    <a:lnTo>
                      <a:pt x="1159" y="2587"/>
                    </a:lnTo>
                    <a:lnTo>
                      <a:pt x="1206" y="2530"/>
                    </a:lnTo>
                    <a:lnTo>
                      <a:pt x="1241" y="2466"/>
                    </a:lnTo>
                    <a:lnTo>
                      <a:pt x="1263" y="2394"/>
                    </a:lnTo>
                    <a:lnTo>
                      <a:pt x="1271" y="2318"/>
                    </a:lnTo>
                    <a:lnTo>
                      <a:pt x="1271" y="1271"/>
                    </a:lnTo>
                    <a:lnTo>
                      <a:pt x="2316" y="1271"/>
                    </a:lnTo>
                    <a:lnTo>
                      <a:pt x="2319" y="1271"/>
                    </a:lnTo>
                    <a:lnTo>
                      <a:pt x="2334" y="1270"/>
                    </a:lnTo>
                    <a:lnTo>
                      <a:pt x="2403" y="1261"/>
                    </a:lnTo>
                    <a:lnTo>
                      <a:pt x="2466" y="1241"/>
                    </a:lnTo>
                    <a:lnTo>
                      <a:pt x="2530" y="1206"/>
                    </a:lnTo>
                    <a:lnTo>
                      <a:pt x="2559" y="1183"/>
                    </a:lnTo>
                    <a:lnTo>
                      <a:pt x="2570" y="1177"/>
                    </a:lnTo>
                    <a:lnTo>
                      <a:pt x="2579" y="1168"/>
                    </a:lnTo>
                    <a:lnTo>
                      <a:pt x="2586" y="1159"/>
                    </a:lnTo>
                    <a:lnTo>
                      <a:pt x="2612" y="1132"/>
                    </a:lnTo>
                    <a:lnTo>
                      <a:pt x="2653" y="1070"/>
                    </a:lnTo>
                    <a:lnTo>
                      <a:pt x="2680" y="1005"/>
                    </a:lnTo>
                    <a:lnTo>
                      <a:pt x="2683" y="994"/>
                    </a:lnTo>
                    <a:lnTo>
                      <a:pt x="2686" y="984"/>
                    </a:lnTo>
                    <a:lnTo>
                      <a:pt x="2697" y="921"/>
                    </a:lnTo>
                    <a:lnTo>
                      <a:pt x="2698" y="890"/>
                    </a:lnTo>
                    <a:lnTo>
                      <a:pt x="2698" y="877"/>
                    </a:lnTo>
                    <a:lnTo>
                      <a:pt x="2691" y="812"/>
                    </a:lnTo>
                    <a:lnTo>
                      <a:pt x="2685" y="787"/>
                    </a:lnTo>
                    <a:lnTo>
                      <a:pt x="2682" y="777"/>
                    </a:lnTo>
                    <a:lnTo>
                      <a:pt x="2670" y="742"/>
                    </a:lnTo>
                    <a:lnTo>
                      <a:pt x="2668" y="739"/>
                    </a:lnTo>
                    <a:lnTo>
                      <a:pt x="2664" y="729"/>
                    </a:lnTo>
                    <a:lnTo>
                      <a:pt x="2659" y="719"/>
                    </a:lnTo>
                    <a:lnTo>
                      <a:pt x="2654" y="709"/>
                    </a:lnTo>
                    <a:lnTo>
                      <a:pt x="2648" y="700"/>
                    </a:lnTo>
                    <a:lnTo>
                      <a:pt x="2648" y="698"/>
                    </a:lnTo>
                    <a:lnTo>
                      <a:pt x="2648" y="697"/>
                    </a:lnTo>
                    <a:lnTo>
                      <a:pt x="2647" y="697"/>
                    </a:lnTo>
                    <a:lnTo>
                      <a:pt x="2645" y="693"/>
                    </a:lnTo>
                    <a:lnTo>
                      <a:pt x="2644" y="689"/>
                    </a:lnTo>
                    <a:lnTo>
                      <a:pt x="2639" y="683"/>
                    </a:lnTo>
                    <a:lnTo>
                      <a:pt x="2638" y="681"/>
                    </a:lnTo>
                    <a:lnTo>
                      <a:pt x="2638" y="680"/>
                    </a:lnTo>
                    <a:lnTo>
                      <a:pt x="2638" y="678"/>
                    </a:lnTo>
                    <a:lnTo>
                      <a:pt x="2631" y="669"/>
                    </a:lnTo>
                    <a:lnTo>
                      <a:pt x="2625" y="660"/>
                    </a:lnTo>
                    <a:lnTo>
                      <a:pt x="2619" y="650"/>
                    </a:lnTo>
                    <a:lnTo>
                      <a:pt x="2614" y="639"/>
                    </a:lnTo>
                    <a:lnTo>
                      <a:pt x="2612" y="638"/>
                    </a:lnTo>
                    <a:lnTo>
                      <a:pt x="2612" y="635"/>
                    </a:lnTo>
                    <a:lnTo>
                      <a:pt x="2611" y="633"/>
                    </a:lnTo>
                    <a:lnTo>
                      <a:pt x="2606" y="624"/>
                    </a:lnTo>
                    <a:lnTo>
                      <a:pt x="2603" y="615"/>
                    </a:lnTo>
                    <a:lnTo>
                      <a:pt x="2599" y="606"/>
                    </a:lnTo>
                    <a:lnTo>
                      <a:pt x="2594" y="595"/>
                    </a:lnTo>
                    <a:lnTo>
                      <a:pt x="2590" y="585"/>
                    </a:lnTo>
                    <a:lnTo>
                      <a:pt x="2587" y="574"/>
                    </a:lnTo>
                    <a:lnTo>
                      <a:pt x="2583" y="564"/>
                    </a:lnTo>
                    <a:lnTo>
                      <a:pt x="2583" y="561"/>
                    </a:lnTo>
                    <a:lnTo>
                      <a:pt x="2579" y="547"/>
                    </a:lnTo>
                    <a:lnTo>
                      <a:pt x="2568" y="474"/>
                    </a:lnTo>
                    <a:lnTo>
                      <a:pt x="2567" y="443"/>
                    </a:lnTo>
                    <a:lnTo>
                      <a:pt x="2567" y="431"/>
                    </a:lnTo>
                    <a:lnTo>
                      <a:pt x="2568" y="420"/>
                    </a:lnTo>
                    <a:lnTo>
                      <a:pt x="2569" y="409"/>
                    </a:lnTo>
                    <a:lnTo>
                      <a:pt x="2570" y="397"/>
                    </a:lnTo>
                    <a:lnTo>
                      <a:pt x="2570" y="387"/>
                    </a:lnTo>
                    <a:lnTo>
                      <a:pt x="2572" y="376"/>
                    </a:lnTo>
                    <a:lnTo>
                      <a:pt x="2574" y="366"/>
                    </a:lnTo>
                    <a:lnTo>
                      <a:pt x="2576" y="355"/>
                    </a:lnTo>
                    <a:lnTo>
                      <a:pt x="2576" y="352"/>
                    </a:lnTo>
                    <a:lnTo>
                      <a:pt x="2579" y="341"/>
                    </a:lnTo>
                    <a:lnTo>
                      <a:pt x="2580" y="331"/>
                    </a:lnTo>
                    <a:lnTo>
                      <a:pt x="2585" y="320"/>
                    </a:lnTo>
                    <a:lnTo>
                      <a:pt x="2588" y="310"/>
                    </a:lnTo>
                    <a:lnTo>
                      <a:pt x="2591" y="300"/>
                    </a:lnTo>
                    <a:lnTo>
                      <a:pt x="2594" y="290"/>
                    </a:lnTo>
                    <a:lnTo>
                      <a:pt x="2599" y="280"/>
                    </a:lnTo>
                    <a:lnTo>
                      <a:pt x="2609" y="255"/>
                    </a:lnTo>
                    <a:lnTo>
                      <a:pt x="2621" y="231"/>
                    </a:lnTo>
                    <a:lnTo>
                      <a:pt x="2635" y="208"/>
                    </a:lnTo>
                    <a:lnTo>
                      <a:pt x="2650" y="186"/>
                    </a:lnTo>
                    <a:lnTo>
                      <a:pt x="2657" y="175"/>
                    </a:lnTo>
                    <a:lnTo>
                      <a:pt x="2665" y="164"/>
                    </a:lnTo>
                    <a:lnTo>
                      <a:pt x="2674" y="154"/>
                    </a:lnTo>
                    <a:lnTo>
                      <a:pt x="2683" y="145"/>
                    </a:lnTo>
                    <a:lnTo>
                      <a:pt x="2690" y="137"/>
                    </a:lnTo>
                    <a:lnTo>
                      <a:pt x="2698" y="130"/>
                    </a:lnTo>
                    <a:lnTo>
                      <a:pt x="2705" y="123"/>
                    </a:lnTo>
                    <a:lnTo>
                      <a:pt x="2713" y="116"/>
                    </a:lnTo>
                    <a:lnTo>
                      <a:pt x="2725" y="105"/>
                    </a:lnTo>
                    <a:lnTo>
                      <a:pt x="2781" y="64"/>
                    </a:lnTo>
                    <a:lnTo>
                      <a:pt x="2837" y="35"/>
                    </a:lnTo>
                    <a:lnTo>
                      <a:pt x="2839" y="35"/>
                    </a:lnTo>
                    <a:lnTo>
                      <a:pt x="2849" y="31"/>
                    </a:lnTo>
                    <a:lnTo>
                      <a:pt x="2916" y="11"/>
                    </a:lnTo>
                    <a:lnTo>
                      <a:pt x="2928" y="9"/>
                    </a:lnTo>
                    <a:lnTo>
                      <a:pt x="2940" y="6"/>
                    </a:lnTo>
                    <a:lnTo>
                      <a:pt x="2954" y="3"/>
                    </a:lnTo>
                    <a:lnTo>
                      <a:pt x="2967" y="3"/>
                    </a:lnTo>
                    <a:lnTo>
                      <a:pt x="2978" y="1"/>
                    </a:lnTo>
                    <a:lnTo>
                      <a:pt x="2988" y="0"/>
                    </a:lnTo>
                    <a:lnTo>
                      <a:pt x="2999" y="0"/>
                    </a:lnTo>
                    <a:lnTo>
                      <a:pt x="3009" y="0"/>
                    </a:lnTo>
                    <a:lnTo>
                      <a:pt x="3023" y="0"/>
                    </a:lnTo>
                    <a:lnTo>
                      <a:pt x="3036" y="1"/>
                    </a:lnTo>
                    <a:lnTo>
                      <a:pt x="3048" y="2"/>
                    </a:lnTo>
                    <a:lnTo>
                      <a:pt x="3061" y="3"/>
                    </a:lnTo>
                    <a:lnTo>
                      <a:pt x="3070" y="3"/>
                    </a:lnTo>
                    <a:lnTo>
                      <a:pt x="3080" y="5"/>
                    </a:lnTo>
                    <a:lnTo>
                      <a:pt x="3090" y="8"/>
                    </a:lnTo>
                    <a:lnTo>
                      <a:pt x="3103" y="10"/>
                    </a:lnTo>
                    <a:lnTo>
                      <a:pt x="3163" y="27"/>
                    </a:lnTo>
                    <a:lnTo>
                      <a:pt x="3222" y="54"/>
                    </a:lnTo>
                    <a:lnTo>
                      <a:pt x="3285" y="95"/>
                    </a:lnTo>
                    <a:lnTo>
                      <a:pt x="3330" y="136"/>
                    </a:lnTo>
                    <a:lnTo>
                      <a:pt x="3336" y="142"/>
                    </a:lnTo>
                    <a:lnTo>
                      <a:pt x="3342" y="150"/>
                    </a:lnTo>
                    <a:lnTo>
                      <a:pt x="3348" y="157"/>
                    </a:lnTo>
                    <a:lnTo>
                      <a:pt x="3356" y="166"/>
                    </a:lnTo>
                    <a:lnTo>
                      <a:pt x="3395" y="222"/>
                    </a:lnTo>
                    <a:lnTo>
                      <a:pt x="3423" y="280"/>
                    </a:lnTo>
                    <a:lnTo>
                      <a:pt x="3443" y="346"/>
                    </a:lnTo>
                    <a:lnTo>
                      <a:pt x="3445" y="358"/>
                    </a:lnTo>
                    <a:lnTo>
                      <a:pt x="3448" y="370"/>
                    </a:lnTo>
                    <a:lnTo>
                      <a:pt x="3451" y="384"/>
                    </a:lnTo>
                    <a:lnTo>
                      <a:pt x="3451" y="397"/>
                    </a:lnTo>
                    <a:lnTo>
                      <a:pt x="3452" y="409"/>
                    </a:lnTo>
                    <a:lnTo>
                      <a:pt x="3453" y="420"/>
                    </a:lnTo>
                    <a:lnTo>
                      <a:pt x="3453" y="431"/>
                    </a:lnTo>
                    <a:lnTo>
                      <a:pt x="3454" y="443"/>
                    </a:lnTo>
                    <a:lnTo>
                      <a:pt x="3453" y="461"/>
                    </a:lnTo>
                    <a:lnTo>
                      <a:pt x="3452" y="478"/>
                    </a:lnTo>
                    <a:lnTo>
                      <a:pt x="3450" y="495"/>
                    </a:lnTo>
                    <a:lnTo>
                      <a:pt x="3448" y="512"/>
                    </a:lnTo>
                    <a:lnTo>
                      <a:pt x="3445" y="529"/>
                    </a:lnTo>
                    <a:lnTo>
                      <a:pt x="3441" y="545"/>
                    </a:lnTo>
                    <a:lnTo>
                      <a:pt x="3437" y="561"/>
                    </a:lnTo>
                    <a:lnTo>
                      <a:pt x="3432" y="577"/>
                    </a:lnTo>
                    <a:lnTo>
                      <a:pt x="3432" y="579"/>
                    </a:lnTo>
                    <a:lnTo>
                      <a:pt x="3431" y="580"/>
                    </a:lnTo>
                    <a:lnTo>
                      <a:pt x="3431" y="582"/>
                    </a:lnTo>
                    <a:lnTo>
                      <a:pt x="3427" y="593"/>
                    </a:lnTo>
                    <a:lnTo>
                      <a:pt x="3401" y="650"/>
                    </a:lnTo>
                    <a:lnTo>
                      <a:pt x="3378" y="689"/>
                    </a:lnTo>
                    <a:lnTo>
                      <a:pt x="3377" y="693"/>
                    </a:lnTo>
                    <a:lnTo>
                      <a:pt x="3377" y="695"/>
                    </a:lnTo>
                    <a:lnTo>
                      <a:pt x="3369" y="705"/>
                    </a:lnTo>
                    <a:lnTo>
                      <a:pt x="3363" y="716"/>
                    </a:lnTo>
                    <a:lnTo>
                      <a:pt x="3358" y="728"/>
                    </a:lnTo>
                    <a:lnTo>
                      <a:pt x="3354" y="739"/>
                    </a:lnTo>
                    <a:lnTo>
                      <a:pt x="3348" y="750"/>
                    </a:lnTo>
                    <a:lnTo>
                      <a:pt x="3343" y="762"/>
                    </a:lnTo>
                    <a:lnTo>
                      <a:pt x="3339" y="775"/>
                    </a:lnTo>
                    <a:lnTo>
                      <a:pt x="3336" y="787"/>
                    </a:lnTo>
                    <a:lnTo>
                      <a:pt x="3333" y="798"/>
                    </a:lnTo>
                    <a:lnTo>
                      <a:pt x="3331" y="810"/>
                    </a:lnTo>
                    <a:lnTo>
                      <a:pt x="3322" y="875"/>
                    </a:lnTo>
                    <a:lnTo>
                      <a:pt x="3322" y="890"/>
                    </a:lnTo>
                    <a:lnTo>
                      <a:pt x="3330" y="967"/>
                    </a:lnTo>
                    <a:lnTo>
                      <a:pt x="3352" y="1038"/>
                    </a:lnTo>
                    <a:lnTo>
                      <a:pt x="3387" y="1103"/>
                    </a:lnTo>
                    <a:lnTo>
                      <a:pt x="3434" y="1159"/>
                    </a:lnTo>
                    <a:lnTo>
                      <a:pt x="3490" y="1206"/>
                    </a:lnTo>
                    <a:lnTo>
                      <a:pt x="3555" y="1241"/>
                    </a:lnTo>
                    <a:lnTo>
                      <a:pt x="3626" y="1263"/>
                    </a:lnTo>
                    <a:lnTo>
                      <a:pt x="3703" y="1271"/>
                    </a:lnTo>
                    <a:lnTo>
                      <a:pt x="4750" y="1271"/>
                    </a:lnTo>
                    <a:lnTo>
                      <a:pt x="4750" y="4750"/>
                    </a:lnTo>
                    <a:lnTo>
                      <a:pt x="1271" y="4750"/>
                    </a:lnTo>
                    <a:close/>
                  </a:path>
                </a:pathLst>
              </a:custGeom>
              <a:noFill/>
              <a:ln w="38100">
                <a:solidFill>
                  <a:srgbClr val="00B6D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dirty="0"/>
              </a:p>
            </p:txBody>
          </p:sp>
          <p:sp>
            <p:nvSpPr>
              <p:cNvPr id="20" name="docshape24">
                <a:extLst>
                  <a:ext uri="{FF2B5EF4-FFF2-40B4-BE49-F238E27FC236}">
                    <a16:creationId xmlns:a16="http://schemas.microsoft.com/office/drawing/2014/main" id="{7FAAAF0A-DA42-463D-9F5B-5D5ABD30E891}"/>
                  </a:ext>
                </a:extLst>
              </p:cNvPr>
              <p:cNvSpPr txBox="1">
                <a:spLocks noChangeArrowheads="1"/>
              </p:cNvSpPr>
              <p:nvPr/>
            </p:nvSpPr>
            <p:spPr bwMode="auto">
              <a:xfrm>
                <a:off x="1297" y="3641"/>
                <a:ext cx="2855"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indent="-3810" algn="ctr">
                  <a:lnSpc>
                    <a:spcPct val="103000"/>
                  </a:lnSpc>
                </a:pPr>
                <a:r>
                  <a:rPr lang="en-GB" sz="1400" kern="1200" dirty="0">
                    <a:solidFill>
                      <a:schemeClr val="tx2">
                        <a:lumMod val="50000"/>
                      </a:schemeClr>
                    </a:solidFill>
                    <a:latin typeface="+mn-lt"/>
                  </a:rPr>
                  <a:t>You will  be informed of the outcome of your assessment within 48 hours    </a:t>
                </a:r>
                <a:endParaRPr lang="en-GB" dirty="0">
                  <a:effectLst/>
                  <a:latin typeface="Corbel" panose="020B0503020204020204" pitchFamily="34" charset="0"/>
                  <a:ea typeface="Corbel" panose="020B0503020204020204" pitchFamily="34" charset="0"/>
                  <a:cs typeface="Corbel" panose="020B0503020204020204" pitchFamily="34" charset="0"/>
                </a:endParaRPr>
              </a:p>
            </p:txBody>
          </p:sp>
        </p:grpSp>
        <p:sp>
          <p:nvSpPr>
            <p:cNvPr id="22" name="docshape23">
              <a:extLst>
                <a:ext uri="{FF2B5EF4-FFF2-40B4-BE49-F238E27FC236}">
                  <a16:creationId xmlns:a16="http://schemas.microsoft.com/office/drawing/2014/main" id="{9A53FBE2-8406-4C1E-BD96-83BE70FE663E}"/>
                </a:ext>
              </a:extLst>
            </p:cNvPr>
            <p:cNvSpPr>
              <a:spLocks/>
            </p:cNvSpPr>
            <p:nvPr/>
          </p:nvSpPr>
          <p:spPr bwMode="auto">
            <a:xfrm flipH="1">
              <a:off x="1928664" y="3405952"/>
              <a:ext cx="2669262" cy="2903040"/>
            </a:xfrm>
            <a:custGeom>
              <a:avLst/>
              <a:gdLst>
                <a:gd name="T0" fmla="+- 0 2305 1064"/>
                <a:gd name="T1" fmla="*/ T0 w 4750"/>
                <a:gd name="T2" fmla="+- 0 4656 1101"/>
                <a:gd name="T3" fmla="*/ 4656 h 4750"/>
                <a:gd name="T4" fmla="+- 0 2102 1064"/>
                <a:gd name="T5" fmla="*/ T4 w 4750"/>
                <a:gd name="T6" fmla="+- 0 4453 1101"/>
                <a:gd name="T7" fmla="*/ 4453 h 4750"/>
                <a:gd name="T8" fmla="+- 0 1844 1064"/>
                <a:gd name="T9" fmla="*/ T8 w 4750"/>
                <a:gd name="T10" fmla="+- 0 4438 1101"/>
                <a:gd name="T11" fmla="*/ 4438 h 4750"/>
                <a:gd name="T12" fmla="+- 0 1634 1064"/>
                <a:gd name="T13" fmla="*/ T12 w 4750"/>
                <a:gd name="T14" fmla="+- 0 4536 1101"/>
                <a:gd name="T15" fmla="*/ 4536 h 4750"/>
                <a:gd name="T16" fmla="+- 0 1367 1064"/>
                <a:gd name="T17" fmla="*/ T16 w 4750"/>
                <a:gd name="T18" fmla="+- 0 4532 1101"/>
                <a:gd name="T19" fmla="*/ 4532 h 4750"/>
                <a:gd name="T20" fmla="+- 0 1150 1064"/>
                <a:gd name="T21" fmla="*/ T20 w 4750"/>
                <a:gd name="T22" fmla="+- 0 4373 1101"/>
                <a:gd name="T23" fmla="*/ 4373 h 4750"/>
                <a:gd name="T24" fmla="+- 0 1064 1064"/>
                <a:gd name="T25" fmla="*/ T24 w 4750"/>
                <a:gd name="T26" fmla="+- 0 4112 1101"/>
                <a:gd name="T27" fmla="*/ 4112 h 4750"/>
                <a:gd name="T28" fmla="+- 0 1150 1064"/>
                <a:gd name="T29" fmla="*/ T28 w 4750"/>
                <a:gd name="T30" fmla="+- 0 3850 1101"/>
                <a:gd name="T31" fmla="*/ 3850 h 4750"/>
                <a:gd name="T32" fmla="+- 0 1367 1064"/>
                <a:gd name="T33" fmla="*/ T32 w 4750"/>
                <a:gd name="T34" fmla="+- 0 3691 1101"/>
                <a:gd name="T35" fmla="*/ 3691 h 4750"/>
                <a:gd name="T36" fmla="+- 0 1628 1064"/>
                <a:gd name="T37" fmla="*/ T36 w 4750"/>
                <a:gd name="T38" fmla="+- 0 3684 1101"/>
                <a:gd name="T39" fmla="*/ 3684 h 4750"/>
                <a:gd name="T40" fmla="+- 0 1852 1064"/>
                <a:gd name="T41" fmla="*/ T40 w 4750"/>
                <a:gd name="T42" fmla="+- 0 3786 1101"/>
                <a:gd name="T43" fmla="*/ 3786 h 4750"/>
                <a:gd name="T44" fmla="+- 0 2167 1064"/>
                <a:gd name="T45" fmla="*/ T44 w 4750"/>
                <a:gd name="T46" fmla="+- 0 3734 1101"/>
                <a:gd name="T47" fmla="*/ 3734 h 4750"/>
                <a:gd name="T48" fmla="+- 0 2327 1064"/>
                <a:gd name="T49" fmla="*/ T48 w 4750"/>
                <a:gd name="T50" fmla="+- 0 3495 1101"/>
                <a:gd name="T51" fmla="*/ 3495 h 4750"/>
                <a:gd name="T52" fmla="+- 0 3383 1064"/>
                <a:gd name="T53" fmla="*/ T52 w 4750"/>
                <a:gd name="T54" fmla="+- 0 2372 1101"/>
                <a:gd name="T55" fmla="*/ 2372 h 4750"/>
                <a:gd name="T56" fmla="+- 0 3594 1064"/>
                <a:gd name="T57" fmla="*/ T56 w 4750"/>
                <a:gd name="T58" fmla="+- 0 2307 1101"/>
                <a:gd name="T59" fmla="*/ 2307 h 4750"/>
                <a:gd name="T60" fmla="+- 0 3650 1064"/>
                <a:gd name="T61" fmla="*/ T60 w 4750"/>
                <a:gd name="T62" fmla="+- 0 2260 1101"/>
                <a:gd name="T63" fmla="*/ 2260 h 4750"/>
                <a:gd name="T64" fmla="+- 0 3747 1064"/>
                <a:gd name="T65" fmla="*/ T64 w 4750"/>
                <a:gd name="T66" fmla="+- 0 2095 1101"/>
                <a:gd name="T67" fmla="*/ 2095 h 4750"/>
                <a:gd name="T68" fmla="+- 0 3762 1064"/>
                <a:gd name="T69" fmla="*/ T68 w 4750"/>
                <a:gd name="T70" fmla="+- 0 1978 1101"/>
                <a:gd name="T71" fmla="*/ 1978 h 4750"/>
                <a:gd name="T72" fmla="+- 0 3734 1064"/>
                <a:gd name="T73" fmla="*/ T72 w 4750"/>
                <a:gd name="T74" fmla="+- 0 1843 1101"/>
                <a:gd name="T75" fmla="*/ 1843 h 4750"/>
                <a:gd name="T76" fmla="+- 0 3718 1064"/>
                <a:gd name="T77" fmla="*/ T76 w 4750"/>
                <a:gd name="T78" fmla="+- 0 1810 1101"/>
                <a:gd name="T79" fmla="*/ 1810 h 4750"/>
                <a:gd name="T80" fmla="+- 0 3711 1064"/>
                <a:gd name="T81" fmla="*/ T80 w 4750"/>
                <a:gd name="T82" fmla="+- 0 1798 1101"/>
                <a:gd name="T83" fmla="*/ 1798 h 4750"/>
                <a:gd name="T84" fmla="+- 0 3702 1064"/>
                <a:gd name="T85" fmla="*/ T84 w 4750"/>
                <a:gd name="T86" fmla="+- 0 1782 1101"/>
                <a:gd name="T87" fmla="*/ 1782 h 4750"/>
                <a:gd name="T88" fmla="+- 0 3689 1064"/>
                <a:gd name="T89" fmla="*/ T88 w 4750"/>
                <a:gd name="T90" fmla="+- 0 1761 1101"/>
                <a:gd name="T91" fmla="*/ 1761 h 4750"/>
                <a:gd name="T92" fmla="+- 0 3676 1064"/>
                <a:gd name="T93" fmla="*/ T92 w 4750"/>
                <a:gd name="T94" fmla="+- 0 1736 1101"/>
                <a:gd name="T95" fmla="*/ 1736 h 4750"/>
                <a:gd name="T96" fmla="+- 0 3663 1064"/>
                <a:gd name="T97" fmla="*/ T96 w 4750"/>
                <a:gd name="T98" fmla="+- 0 1707 1101"/>
                <a:gd name="T99" fmla="*/ 1707 h 4750"/>
                <a:gd name="T100" fmla="+- 0 3647 1064"/>
                <a:gd name="T101" fmla="*/ T100 w 4750"/>
                <a:gd name="T102" fmla="+- 0 1665 1101"/>
                <a:gd name="T103" fmla="*/ 1665 h 4750"/>
                <a:gd name="T104" fmla="+- 0 3631 1064"/>
                <a:gd name="T105" fmla="*/ T104 w 4750"/>
                <a:gd name="T106" fmla="+- 0 1544 1101"/>
                <a:gd name="T107" fmla="*/ 1544 h 4750"/>
                <a:gd name="T108" fmla="+- 0 3634 1064"/>
                <a:gd name="T109" fmla="*/ T108 w 4750"/>
                <a:gd name="T110" fmla="+- 0 1498 1101"/>
                <a:gd name="T111" fmla="*/ 1498 h 4750"/>
                <a:gd name="T112" fmla="+- 0 3640 1064"/>
                <a:gd name="T113" fmla="*/ T112 w 4750"/>
                <a:gd name="T114" fmla="+- 0 1456 1101"/>
                <a:gd name="T115" fmla="*/ 1456 h 4750"/>
                <a:gd name="T116" fmla="+- 0 3649 1064"/>
                <a:gd name="T117" fmla="*/ T116 w 4750"/>
                <a:gd name="T118" fmla="+- 0 1421 1101"/>
                <a:gd name="T119" fmla="*/ 1421 h 4750"/>
                <a:gd name="T120" fmla="+- 0 3663 1064"/>
                <a:gd name="T121" fmla="*/ T120 w 4750"/>
                <a:gd name="T122" fmla="+- 0 1381 1101"/>
                <a:gd name="T123" fmla="*/ 1381 h 4750"/>
                <a:gd name="T124" fmla="+- 0 3714 1064"/>
                <a:gd name="T125" fmla="*/ T124 w 4750"/>
                <a:gd name="T126" fmla="+- 0 1287 1101"/>
                <a:gd name="T127" fmla="*/ 1287 h 4750"/>
                <a:gd name="T128" fmla="+- 0 3747 1064"/>
                <a:gd name="T129" fmla="*/ T128 w 4750"/>
                <a:gd name="T130" fmla="+- 0 1246 1101"/>
                <a:gd name="T131" fmla="*/ 1246 h 4750"/>
                <a:gd name="T132" fmla="+- 0 3777 1064"/>
                <a:gd name="T133" fmla="*/ T132 w 4750"/>
                <a:gd name="T134" fmla="+- 0 1217 1101"/>
                <a:gd name="T135" fmla="*/ 1217 h 4750"/>
                <a:gd name="T136" fmla="+- 0 3903 1064"/>
                <a:gd name="T137" fmla="*/ T136 w 4750"/>
                <a:gd name="T138" fmla="+- 0 1136 1101"/>
                <a:gd name="T139" fmla="*/ 1136 h 4750"/>
                <a:gd name="T140" fmla="+- 0 4004 1064"/>
                <a:gd name="T141" fmla="*/ T140 w 4750"/>
                <a:gd name="T142" fmla="+- 0 1107 1101"/>
                <a:gd name="T143" fmla="*/ 1107 h 4750"/>
                <a:gd name="T144" fmla="+- 0 4052 1064"/>
                <a:gd name="T145" fmla="*/ T144 w 4750"/>
                <a:gd name="T146" fmla="+- 0 1101 1101"/>
                <a:gd name="T147" fmla="*/ 1101 h 4750"/>
                <a:gd name="T148" fmla="+- 0 4100 1064"/>
                <a:gd name="T149" fmla="*/ T148 w 4750"/>
                <a:gd name="T150" fmla="+- 0 1102 1101"/>
                <a:gd name="T151" fmla="*/ 1102 h 4750"/>
                <a:gd name="T152" fmla="+- 0 4144 1064"/>
                <a:gd name="T153" fmla="*/ T152 w 4750"/>
                <a:gd name="T154" fmla="+- 0 1106 1101"/>
                <a:gd name="T155" fmla="*/ 1106 h 4750"/>
                <a:gd name="T156" fmla="+- 0 4286 1064"/>
                <a:gd name="T157" fmla="*/ T156 w 4750"/>
                <a:gd name="T158" fmla="+- 0 1155 1101"/>
                <a:gd name="T159" fmla="*/ 1155 h 4750"/>
                <a:gd name="T160" fmla="+- 0 4406 1064"/>
                <a:gd name="T161" fmla="*/ T160 w 4750"/>
                <a:gd name="T162" fmla="+- 0 1251 1101"/>
                <a:gd name="T163" fmla="*/ 1251 h 4750"/>
                <a:gd name="T164" fmla="+- 0 4487 1064"/>
                <a:gd name="T165" fmla="*/ T164 w 4750"/>
                <a:gd name="T166" fmla="+- 0 1381 1101"/>
                <a:gd name="T167" fmla="*/ 1381 h 4750"/>
                <a:gd name="T168" fmla="+- 0 4515 1064"/>
                <a:gd name="T169" fmla="*/ T168 w 4750"/>
                <a:gd name="T170" fmla="+- 0 1485 1101"/>
                <a:gd name="T171" fmla="*/ 1485 h 4750"/>
                <a:gd name="T172" fmla="+- 0 4517 1064"/>
                <a:gd name="T173" fmla="*/ T172 w 4750"/>
                <a:gd name="T174" fmla="+- 0 1532 1101"/>
                <a:gd name="T175" fmla="*/ 1532 h 4750"/>
                <a:gd name="T176" fmla="+- 0 4514 1064"/>
                <a:gd name="T177" fmla="*/ T176 w 4750"/>
                <a:gd name="T178" fmla="+- 0 1596 1101"/>
                <a:gd name="T179" fmla="*/ 1596 h 4750"/>
                <a:gd name="T180" fmla="+- 0 4501 1064"/>
                <a:gd name="T181" fmla="*/ T180 w 4750"/>
                <a:gd name="T182" fmla="+- 0 1662 1101"/>
                <a:gd name="T183" fmla="*/ 1662 h 4750"/>
                <a:gd name="T184" fmla="+- 0 4495 1064"/>
                <a:gd name="T185" fmla="*/ T184 w 4750"/>
                <a:gd name="T186" fmla="+- 0 1683 1101"/>
                <a:gd name="T187" fmla="*/ 1683 h 4750"/>
                <a:gd name="T188" fmla="+- 0 4441 1064"/>
                <a:gd name="T189" fmla="*/ T188 w 4750"/>
                <a:gd name="T190" fmla="+- 0 1794 1101"/>
                <a:gd name="T191" fmla="*/ 1794 h 4750"/>
                <a:gd name="T192" fmla="+- 0 4422 1064"/>
                <a:gd name="T193" fmla="*/ T192 w 4750"/>
                <a:gd name="T194" fmla="+- 0 1829 1101"/>
                <a:gd name="T195" fmla="*/ 1829 h 4750"/>
                <a:gd name="T196" fmla="+- 0 4403 1064"/>
                <a:gd name="T197" fmla="*/ T196 w 4750"/>
                <a:gd name="T198" fmla="+- 0 1876 1101"/>
                <a:gd name="T199" fmla="*/ 1876 h 4750"/>
                <a:gd name="T200" fmla="+- 0 4386 1064"/>
                <a:gd name="T201" fmla="*/ T200 w 4750"/>
                <a:gd name="T202" fmla="+- 0 1976 1101"/>
                <a:gd name="T203" fmla="*/ 1976 h 4750"/>
                <a:gd name="T204" fmla="+- 0 4451 1064"/>
                <a:gd name="T205" fmla="*/ T204 w 4750"/>
                <a:gd name="T206" fmla="+- 0 2204 1101"/>
                <a:gd name="T207" fmla="*/ 2204 h 4750"/>
                <a:gd name="T208" fmla="+- 0 4690 1064"/>
                <a:gd name="T209" fmla="*/ T208 w 4750"/>
                <a:gd name="T210" fmla="+- 0 2364 1101"/>
                <a:gd name="T211" fmla="*/ 2364 h 4750"/>
                <a:gd name="T212" fmla="+- 0 2335 1064"/>
                <a:gd name="T213" fmla="*/ T212 w 4750"/>
                <a:gd name="T214" fmla="+- 0 5851 1101"/>
                <a:gd name="T215" fmla="*/ 5851 h 47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4750" h="4750">
                  <a:moveTo>
                    <a:pt x="1271" y="4750"/>
                  </a:moveTo>
                  <a:lnTo>
                    <a:pt x="1271" y="3704"/>
                  </a:lnTo>
                  <a:lnTo>
                    <a:pt x="1263" y="3627"/>
                  </a:lnTo>
                  <a:lnTo>
                    <a:pt x="1241" y="3555"/>
                  </a:lnTo>
                  <a:lnTo>
                    <a:pt x="1206" y="3490"/>
                  </a:lnTo>
                  <a:lnTo>
                    <a:pt x="1159" y="3434"/>
                  </a:lnTo>
                  <a:lnTo>
                    <a:pt x="1103" y="3387"/>
                  </a:lnTo>
                  <a:lnTo>
                    <a:pt x="1038" y="3352"/>
                  </a:lnTo>
                  <a:lnTo>
                    <a:pt x="967" y="3330"/>
                  </a:lnTo>
                  <a:lnTo>
                    <a:pt x="890" y="3322"/>
                  </a:lnTo>
                  <a:lnTo>
                    <a:pt x="833" y="3326"/>
                  </a:lnTo>
                  <a:lnTo>
                    <a:pt x="780" y="3337"/>
                  </a:lnTo>
                  <a:lnTo>
                    <a:pt x="730" y="3356"/>
                  </a:lnTo>
                  <a:lnTo>
                    <a:pt x="684" y="3381"/>
                  </a:lnTo>
                  <a:lnTo>
                    <a:pt x="629" y="3413"/>
                  </a:lnTo>
                  <a:lnTo>
                    <a:pt x="570" y="3435"/>
                  </a:lnTo>
                  <a:lnTo>
                    <a:pt x="508" y="3449"/>
                  </a:lnTo>
                  <a:lnTo>
                    <a:pt x="443" y="3454"/>
                  </a:lnTo>
                  <a:lnTo>
                    <a:pt x="371" y="3448"/>
                  </a:lnTo>
                  <a:lnTo>
                    <a:pt x="303" y="3431"/>
                  </a:lnTo>
                  <a:lnTo>
                    <a:pt x="240" y="3404"/>
                  </a:lnTo>
                  <a:lnTo>
                    <a:pt x="182" y="3368"/>
                  </a:lnTo>
                  <a:lnTo>
                    <a:pt x="130" y="3324"/>
                  </a:lnTo>
                  <a:lnTo>
                    <a:pt x="86" y="3272"/>
                  </a:lnTo>
                  <a:lnTo>
                    <a:pt x="50" y="3214"/>
                  </a:lnTo>
                  <a:lnTo>
                    <a:pt x="23" y="3151"/>
                  </a:lnTo>
                  <a:lnTo>
                    <a:pt x="6" y="3083"/>
                  </a:lnTo>
                  <a:lnTo>
                    <a:pt x="0" y="3011"/>
                  </a:lnTo>
                  <a:lnTo>
                    <a:pt x="6" y="2939"/>
                  </a:lnTo>
                  <a:lnTo>
                    <a:pt x="23" y="2871"/>
                  </a:lnTo>
                  <a:lnTo>
                    <a:pt x="50" y="2807"/>
                  </a:lnTo>
                  <a:lnTo>
                    <a:pt x="86" y="2749"/>
                  </a:lnTo>
                  <a:lnTo>
                    <a:pt x="130" y="2697"/>
                  </a:lnTo>
                  <a:lnTo>
                    <a:pt x="182" y="2653"/>
                  </a:lnTo>
                  <a:lnTo>
                    <a:pt x="240" y="2616"/>
                  </a:lnTo>
                  <a:lnTo>
                    <a:pt x="303" y="2590"/>
                  </a:lnTo>
                  <a:lnTo>
                    <a:pt x="371" y="2573"/>
                  </a:lnTo>
                  <a:lnTo>
                    <a:pt x="443" y="2567"/>
                  </a:lnTo>
                  <a:lnTo>
                    <a:pt x="505" y="2571"/>
                  </a:lnTo>
                  <a:lnTo>
                    <a:pt x="564" y="2583"/>
                  </a:lnTo>
                  <a:lnTo>
                    <a:pt x="669" y="2627"/>
                  </a:lnTo>
                  <a:lnTo>
                    <a:pt x="680" y="2638"/>
                  </a:lnTo>
                  <a:lnTo>
                    <a:pt x="691" y="2642"/>
                  </a:lnTo>
                  <a:lnTo>
                    <a:pt x="788" y="2685"/>
                  </a:lnTo>
                  <a:lnTo>
                    <a:pt x="890" y="2698"/>
                  </a:lnTo>
                  <a:lnTo>
                    <a:pt x="967" y="2690"/>
                  </a:lnTo>
                  <a:lnTo>
                    <a:pt x="1038" y="2668"/>
                  </a:lnTo>
                  <a:lnTo>
                    <a:pt x="1103" y="2633"/>
                  </a:lnTo>
                  <a:lnTo>
                    <a:pt x="1159" y="2587"/>
                  </a:lnTo>
                  <a:lnTo>
                    <a:pt x="1206" y="2530"/>
                  </a:lnTo>
                  <a:lnTo>
                    <a:pt x="1241" y="2466"/>
                  </a:lnTo>
                  <a:lnTo>
                    <a:pt x="1263" y="2394"/>
                  </a:lnTo>
                  <a:lnTo>
                    <a:pt x="1271" y="2318"/>
                  </a:lnTo>
                  <a:lnTo>
                    <a:pt x="1271" y="1271"/>
                  </a:lnTo>
                  <a:lnTo>
                    <a:pt x="2316" y="1271"/>
                  </a:lnTo>
                  <a:lnTo>
                    <a:pt x="2319" y="1271"/>
                  </a:lnTo>
                  <a:lnTo>
                    <a:pt x="2334" y="1270"/>
                  </a:lnTo>
                  <a:lnTo>
                    <a:pt x="2403" y="1261"/>
                  </a:lnTo>
                  <a:lnTo>
                    <a:pt x="2466" y="1241"/>
                  </a:lnTo>
                  <a:lnTo>
                    <a:pt x="2530" y="1206"/>
                  </a:lnTo>
                  <a:lnTo>
                    <a:pt x="2559" y="1183"/>
                  </a:lnTo>
                  <a:lnTo>
                    <a:pt x="2570" y="1177"/>
                  </a:lnTo>
                  <a:lnTo>
                    <a:pt x="2579" y="1168"/>
                  </a:lnTo>
                  <a:lnTo>
                    <a:pt x="2586" y="1159"/>
                  </a:lnTo>
                  <a:lnTo>
                    <a:pt x="2612" y="1132"/>
                  </a:lnTo>
                  <a:lnTo>
                    <a:pt x="2653" y="1070"/>
                  </a:lnTo>
                  <a:lnTo>
                    <a:pt x="2680" y="1005"/>
                  </a:lnTo>
                  <a:lnTo>
                    <a:pt x="2683" y="994"/>
                  </a:lnTo>
                  <a:lnTo>
                    <a:pt x="2686" y="984"/>
                  </a:lnTo>
                  <a:lnTo>
                    <a:pt x="2697" y="921"/>
                  </a:lnTo>
                  <a:lnTo>
                    <a:pt x="2698" y="890"/>
                  </a:lnTo>
                  <a:lnTo>
                    <a:pt x="2698" y="877"/>
                  </a:lnTo>
                  <a:lnTo>
                    <a:pt x="2691" y="812"/>
                  </a:lnTo>
                  <a:lnTo>
                    <a:pt x="2685" y="787"/>
                  </a:lnTo>
                  <a:lnTo>
                    <a:pt x="2682" y="777"/>
                  </a:lnTo>
                  <a:lnTo>
                    <a:pt x="2670" y="742"/>
                  </a:lnTo>
                  <a:lnTo>
                    <a:pt x="2668" y="739"/>
                  </a:lnTo>
                  <a:lnTo>
                    <a:pt x="2664" y="729"/>
                  </a:lnTo>
                  <a:lnTo>
                    <a:pt x="2659" y="719"/>
                  </a:lnTo>
                  <a:lnTo>
                    <a:pt x="2654" y="709"/>
                  </a:lnTo>
                  <a:lnTo>
                    <a:pt x="2648" y="700"/>
                  </a:lnTo>
                  <a:lnTo>
                    <a:pt x="2648" y="698"/>
                  </a:lnTo>
                  <a:lnTo>
                    <a:pt x="2648" y="697"/>
                  </a:lnTo>
                  <a:lnTo>
                    <a:pt x="2647" y="697"/>
                  </a:lnTo>
                  <a:lnTo>
                    <a:pt x="2645" y="693"/>
                  </a:lnTo>
                  <a:lnTo>
                    <a:pt x="2644" y="689"/>
                  </a:lnTo>
                  <a:lnTo>
                    <a:pt x="2639" y="683"/>
                  </a:lnTo>
                  <a:lnTo>
                    <a:pt x="2638" y="681"/>
                  </a:lnTo>
                  <a:lnTo>
                    <a:pt x="2638" y="680"/>
                  </a:lnTo>
                  <a:lnTo>
                    <a:pt x="2638" y="678"/>
                  </a:lnTo>
                  <a:lnTo>
                    <a:pt x="2631" y="669"/>
                  </a:lnTo>
                  <a:lnTo>
                    <a:pt x="2625" y="660"/>
                  </a:lnTo>
                  <a:lnTo>
                    <a:pt x="2619" y="650"/>
                  </a:lnTo>
                  <a:lnTo>
                    <a:pt x="2614" y="639"/>
                  </a:lnTo>
                  <a:lnTo>
                    <a:pt x="2612" y="638"/>
                  </a:lnTo>
                  <a:lnTo>
                    <a:pt x="2612" y="635"/>
                  </a:lnTo>
                  <a:lnTo>
                    <a:pt x="2611" y="633"/>
                  </a:lnTo>
                  <a:lnTo>
                    <a:pt x="2606" y="624"/>
                  </a:lnTo>
                  <a:lnTo>
                    <a:pt x="2603" y="615"/>
                  </a:lnTo>
                  <a:lnTo>
                    <a:pt x="2599" y="606"/>
                  </a:lnTo>
                  <a:lnTo>
                    <a:pt x="2594" y="595"/>
                  </a:lnTo>
                  <a:lnTo>
                    <a:pt x="2590" y="585"/>
                  </a:lnTo>
                  <a:lnTo>
                    <a:pt x="2587" y="574"/>
                  </a:lnTo>
                  <a:lnTo>
                    <a:pt x="2583" y="564"/>
                  </a:lnTo>
                  <a:lnTo>
                    <a:pt x="2583" y="561"/>
                  </a:lnTo>
                  <a:lnTo>
                    <a:pt x="2579" y="547"/>
                  </a:lnTo>
                  <a:lnTo>
                    <a:pt x="2568" y="474"/>
                  </a:lnTo>
                  <a:lnTo>
                    <a:pt x="2567" y="443"/>
                  </a:lnTo>
                  <a:lnTo>
                    <a:pt x="2567" y="431"/>
                  </a:lnTo>
                  <a:lnTo>
                    <a:pt x="2568" y="420"/>
                  </a:lnTo>
                  <a:lnTo>
                    <a:pt x="2569" y="409"/>
                  </a:lnTo>
                  <a:lnTo>
                    <a:pt x="2570" y="397"/>
                  </a:lnTo>
                  <a:lnTo>
                    <a:pt x="2570" y="387"/>
                  </a:lnTo>
                  <a:lnTo>
                    <a:pt x="2572" y="376"/>
                  </a:lnTo>
                  <a:lnTo>
                    <a:pt x="2574" y="366"/>
                  </a:lnTo>
                  <a:lnTo>
                    <a:pt x="2576" y="355"/>
                  </a:lnTo>
                  <a:lnTo>
                    <a:pt x="2576" y="352"/>
                  </a:lnTo>
                  <a:lnTo>
                    <a:pt x="2579" y="341"/>
                  </a:lnTo>
                  <a:lnTo>
                    <a:pt x="2580" y="331"/>
                  </a:lnTo>
                  <a:lnTo>
                    <a:pt x="2585" y="320"/>
                  </a:lnTo>
                  <a:lnTo>
                    <a:pt x="2588" y="310"/>
                  </a:lnTo>
                  <a:lnTo>
                    <a:pt x="2591" y="300"/>
                  </a:lnTo>
                  <a:lnTo>
                    <a:pt x="2594" y="290"/>
                  </a:lnTo>
                  <a:lnTo>
                    <a:pt x="2599" y="280"/>
                  </a:lnTo>
                  <a:lnTo>
                    <a:pt x="2609" y="255"/>
                  </a:lnTo>
                  <a:lnTo>
                    <a:pt x="2621" y="231"/>
                  </a:lnTo>
                  <a:lnTo>
                    <a:pt x="2635" y="208"/>
                  </a:lnTo>
                  <a:lnTo>
                    <a:pt x="2650" y="186"/>
                  </a:lnTo>
                  <a:lnTo>
                    <a:pt x="2657" y="175"/>
                  </a:lnTo>
                  <a:lnTo>
                    <a:pt x="2665" y="164"/>
                  </a:lnTo>
                  <a:lnTo>
                    <a:pt x="2674" y="154"/>
                  </a:lnTo>
                  <a:lnTo>
                    <a:pt x="2683" y="145"/>
                  </a:lnTo>
                  <a:lnTo>
                    <a:pt x="2690" y="137"/>
                  </a:lnTo>
                  <a:lnTo>
                    <a:pt x="2698" y="130"/>
                  </a:lnTo>
                  <a:lnTo>
                    <a:pt x="2705" y="123"/>
                  </a:lnTo>
                  <a:lnTo>
                    <a:pt x="2713" y="116"/>
                  </a:lnTo>
                  <a:lnTo>
                    <a:pt x="2725" y="105"/>
                  </a:lnTo>
                  <a:lnTo>
                    <a:pt x="2781" y="64"/>
                  </a:lnTo>
                  <a:lnTo>
                    <a:pt x="2837" y="35"/>
                  </a:lnTo>
                  <a:lnTo>
                    <a:pt x="2839" y="35"/>
                  </a:lnTo>
                  <a:lnTo>
                    <a:pt x="2849" y="31"/>
                  </a:lnTo>
                  <a:lnTo>
                    <a:pt x="2916" y="11"/>
                  </a:lnTo>
                  <a:lnTo>
                    <a:pt x="2928" y="9"/>
                  </a:lnTo>
                  <a:lnTo>
                    <a:pt x="2940" y="6"/>
                  </a:lnTo>
                  <a:lnTo>
                    <a:pt x="2954" y="3"/>
                  </a:lnTo>
                  <a:lnTo>
                    <a:pt x="2967" y="3"/>
                  </a:lnTo>
                  <a:lnTo>
                    <a:pt x="2978" y="1"/>
                  </a:lnTo>
                  <a:lnTo>
                    <a:pt x="2988" y="0"/>
                  </a:lnTo>
                  <a:lnTo>
                    <a:pt x="2999" y="0"/>
                  </a:lnTo>
                  <a:lnTo>
                    <a:pt x="3009" y="0"/>
                  </a:lnTo>
                  <a:lnTo>
                    <a:pt x="3023" y="0"/>
                  </a:lnTo>
                  <a:lnTo>
                    <a:pt x="3036" y="1"/>
                  </a:lnTo>
                  <a:lnTo>
                    <a:pt x="3048" y="2"/>
                  </a:lnTo>
                  <a:lnTo>
                    <a:pt x="3061" y="3"/>
                  </a:lnTo>
                  <a:lnTo>
                    <a:pt x="3070" y="3"/>
                  </a:lnTo>
                  <a:lnTo>
                    <a:pt x="3080" y="5"/>
                  </a:lnTo>
                  <a:lnTo>
                    <a:pt x="3090" y="8"/>
                  </a:lnTo>
                  <a:lnTo>
                    <a:pt x="3103" y="10"/>
                  </a:lnTo>
                  <a:lnTo>
                    <a:pt x="3163" y="27"/>
                  </a:lnTo>
                  <a:lnTo>
                    <a:pt x="3222" y="54"/>
                  </a:lnTo>
                  <a:lnTo>
                    <a:pt x="3285" y="95"/>
                  </a:lnTo>
                  <a:lnTo>
                    <a:pt x="3330" y="136"/>
                  </a:lnTo>
                  <a:lnTo>
                    <a:pt x="3336" y="142"/>
                  </a:lnTo>
                  <a:lnTo>
                    <a:pt x="3342" y="150"/>
                  </a:lnTo>
                  <a:lnTo>
                    <a:pt x="3348" y="157"/>
                  </a:lnTo>
                  <a:lnTo>
                    <a:pt x="3356" y="166"/>
                  </a:lnTo>
                  <a:lnTo>
                    <a:pt x="3395" y="222"/>
                  </a:lnTo>
                  <a:lnTo>
                    <a:pt x="3423" y="280"/>
                  </a:lnTo>
                  <a:lnTo>
                    <a:pt x="3443" y="346"/>
                  </a:lnTo>
                  <a:lnTo>
                    <a:pt x="3445" y="358"/>
                  </a:lnTo>
                  <a:lnTo>
                    <a:pt x="3448" y="370"/>
                  </a:lnTo>
                  <a:lnTo>
                    <a:pt x="3451" y="384"/>
                  </a:lnTo>
                  <a:lnTo>
                    <a:pt x="3451" y="397"/>
                  </a:lnTo>
                  <a:lnTo>
                    <a:pt x="3452" y="409"/>
                  </a:lnTo>
                  <a:lnTo>
                    <a:pt x="3453" y="420"/>
                  </a:lnTo>
                  <a:lnTo>
                    <a:pt x="3453" y="431"/>
                  </a:lnTo>
                  <a:lnTo>
                    <a:pt x="3454" y="443"/>
                  </a:lnTo>
                  <a:lnTo>
                    <a:pt x="3453" y="461"/>
                  </a:lnTo>
                  <a:lnTo>
                    <a:pt x="3452" y="478"/>
                  </a:lnTo>
                  <a:lnTo>
                    <a:pt x="3450" y="495"/>
                  </a:lnTo>
                  <a:lnTo>
                    <a:pt x="3448" y="512"/>
                  </a:lnTo>
                  <a:lnTo>
                    <a:pt x="3445" y="529"/>
                  </a:lnTo>
                  <a:lnTo>
                    <a:pt x="3441" y="545"/>
                  </a:lnTo>
                  <a:lnTo>
                    <a:pt x="3437" y="561"/>
                  </a:lnTo>
                  <a:lnTo>
                    <a:pt x="3432" y="577"/>
                  </a:lnTo>
                  <a:lnTo>
                    <a:pt x="3432" y="579"/>
                  </a:lnTo>
                  <a:lnTo>
                    <a:pt x="3431" y="580"/>
                  </a:lnTo>
                  <a:lnTo>
                    <a:pt x="3431" y="582"/>
                  </a:lnTo>
                  <a:lnTo>
                    <a:pt x="3427" y="593"/>
                  </a:lnTo>
                  <a:lnTo>
                    <a:pt x="3401" y="650"/>
                  </a:lnTo>
                  <a:lnTo>
                    <a:pt x="3378" y="689"/>
                  </a:lnTo>
                  <a:lnTo>
                    <a:pt x="3377" y="693"/>
                  </a:lnTo>
                  <a:lnTo>
                    <a:pt x="3377" y="695"/>
                  </a:lnTo>
                  <a:lnTo>
                    <a:pt x="3369" y="705"/>
                  </a:lnTo>
                  <a:lnTo>
                    <a:pt x="3363" y="716"/>
                  </a:lnTo>
                  <a:lnTo>
                    <a:pt x="3358" y="728"/>
                  </a:lnTo>
                  <a:lnTo>
                    <a:pt x="3354" y="739"/>
                  </a:lnTo>
                  <a:lnTo>
                    <a:pt x="3348" y="750"/>
                  </a:lnTo>
                  <a:lnTo>
                    <a:pt x="3343" y="762"/>
                  </a:lnTo>
                  <a:lnTo>
                    <a:pt x="3339" y="775"/>
                  </a:lnTo>
                  <a:lnTo>
                    <a:pt x="3336" y="787"/>
                  </a:lnTo>
                  <a:lnTo>
                    <a:pt x="3333" y="798"/>
                  </a:lnTo>
                  <a:lnTo>
                    <a:pt x="3331" y="810"/>
                  </a:lnTo>
                  <a:lnTo>
                    <a:pt x="3322" y="875"/>
                  </a:lnTo>
                  <a:lnTo>
                    <a:pt x="3322" y="890"/>
                  </a:lnTo>
                  <a:lnTo>
                    <a:pt x="3330" y="967"/>
                  </a:lnTo>
                  <a:lnTo>
                    <a:pt x="3352" y="1038"/>
                  </a:lnTo>
                  <a:lnTo>
                    <a:pt x="3387" y="1103"/>
                  </a:lnTo>
                  <a:lnTo>
                    <a:pt x="3434" y="1159"/>
                  </a:lnTo>
                  <a:lnTo>
                    <a:pt x="3490" y="1206"/>
                  </a:lnTo>
                  <a:lnTo>
                    <a:pt x="3555" y="1241"/>
                  </a:lnTo>
                  <a:lnTo>
                    <a:pt x="3626" y="1263"/>
                  </a:lnTo>
                  <a:lnTo>
                    <a:pt x="3703" y="1271"/>
                  </a:lnTo>
                  <a:lnTo>
                    <a:pt x="4750" y="1271"/>
                  </a:lnTo>
                  <a:lnTo>
                    <a:pt x="4750" y="4750"/>
                  </a:lnTo>
                  <a:lnTo>
                    <a:pt x="1271" y="4750"/>
                  </a:lnTo>
                  <a:close/>
                </a:path>
              </a:pathLst>
            </a:custGeom>
            <a:noFill/>
            <a:ln w="38100">
              <a:solidFill>
                <a:srgbClr val="ED8B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 name="TextBox 1">
              <a:extLst>
                <a:ext uri="{FF2B5EF4-FFF2-40B4-BE49-F238E27FC236}">
                  <a16:creationId xmlns:a16="http://schemas.microsoft.com/office/drawing/2014/main" id="{F63586B9-74AB-4BAF-AE8F-544A3B3EB7BC}"/>
                </a:ext>
              </a:extLst>
            </p:cNvPr>
            <p:cNvSpPr txBox="1"/>
            <p:nvPr/>
          </p:nvSpPr>
          <p:spPr>
            <a:xfrm>
              <a:off x="2115989" y="1451598"/>
              <a:ext cx="1835228" cy="915940"/>
            </a:xfrm>
            <a:prstGeom prst="rect">
              <a:avLst/>
            </a:prstGeom>
            <a:noFill/>
          </p:spPr>
          <p:txBody>
            <a:bodyPr wrap="square" rtlCol="0">
              <a:spAutoFit/>
            </a:bodyPr>
            <a:lstStyle/>
            <a:p>
              <a:r>
                <a:rPr lang="en-GB" sz="1400" dirty="0"/>
                <a:t>If nominated for ADDS at step 2 complete and submit your nomination forms as per step 3.</a:t>
              </a:r>
            </a:p>
          </p:txBody>
        </p:sp>
        <p:sp>
          <p:nvSpPr>
            <p:cNvPr id="16" name="docshape23">
              <a:extLst>
                <a:ext uri="{FF2B5EF4-FFF2-40B4-BE49-F238E27FC236}">
                  <a16:creationId xmlns:a16="http://schemas.microsoft.com/office/drawing/2014/main" id="{700066C4-65AD-4448-A61C-C44A0379777E}"/>
                </a:ext>
              </a:extLst>
            </p:cNvPr>
            <p:cNvSpPr>
              <a:spLocks/>
            </p:cNvSpPr>
            <p:nvPr/>
          </p:nvSpPr>
          <p:spPr bwMode="auto">
            <a:xfrm flipH="1" flipV="1">
              <a:off x="1920341" y="1120778"/>
              <a:ext cx="2669262" cy="2833913"/>
            </a:xfrm>
            <a:custGeom>
              <a:avLst/>
              <a:gdLst>
                <a:gd name="T0" fmla="+- 0 2305 1064"/>
                <a:gd name="T1" fmla="*/ T0 w 4750"/>
                <a:gd name="T2" fmla="+- 0 4656 1101"/>
                <a:gd name="T3" fmla="*/ 4656 h 4750"/>
                <a:gd name="T4" fmla="+- 0 2102 1064"/>
                <a:gd name="T5" fmla="*/ T4 w 4750"/>
                <a:gd name="T6" fmla="+- 0 4453 1101"/>
                <a:gd name="T7" fmla="*/ 4453 h 4750"/>
                <a:gd name="T8" fmla="+- 0 1844 1064"/>
                <a:gd name="T9" fmla="*/ T8 w 4750"/>
                <a:gd name="T10" fmla="+- 0 4438 1101"/>
                <a:gd name="T11" fmla="*/ 4438 h 4750"/>
                <a:gd name="T12" fmla="+- 0 1634 1064"/>
                <a:gd name="T13" fmla="*/ T12 w 4750"/>
                <a:gd name="T14" fmla="+- 0 4536 1101"/>
                <a:gd name="T15" fmla="*/ 4536 h 4750"/>
                <a:gd name="T16" fmla="+- 0 1367 1064"/>
                <a:gd name="T17" fmla="*/ T16 w 4750"/>
                <a:gd name="T18" fmla="+- 0 4532 1101"/>
                <a:gd name="T19" fmla="*/ 4532 h 4750"/>
                <a:gd name="T20" fmla="+- 0 1150 1064"/>
                <a:gd name="T21" fmla="*/ T20 w 4750"/>
                <a:gd name="T22" fmla="+- 0 4373 1101"/>
                <a:gd name="T23" fmla="*/ 4373 h 4750"/>
                <a:gd name="T24" fmla="+- 0 1064 1064"/>
                <a:gd name="T25" fmla="*/ T24 w 4750"/>
                <a:gd name="T26" fmla="+- 0 4112 1101"/>
                <a:gd name="T27" fmla="*/ 4112 h 4750"/>
                <a:gd name="T28" fmla="+- 0 1150 1064"/>
                <a:gd name="T29" fmla="*/ T28 w 4750"/>
                <a:gd name="T30" fmla="+- 0 3850 1101"/>
                <a:gd name="T31" fmla="*/ 3850 h 4750"/>
                <a:gd name="T32" fmla="+- 0 1367 1064"/>
                <a:gd name="T33" fmla="*/ T32 w 4750"/>
                <a:gd name="T34" fmla="+- 0 3691 1101"/>
                <a:gd name="T35" fmla="*/ 3691 h 4750"/>
                <a:gd name="T36" fmla="+- 0 1628 1064"/>
                <a:gd name="T37" fmla="*/ T36 w 4750"/>
                <a:gd name="T38" fmla="+- 0 3684 1101"/>
                <a:gd name="T39" fmla="*/ 3684 h 4750"/>
                <a:gd name="T40" fmla="+- 0 1852 1064"/>
                <a:gd name="T41" fmla="*/ T40 w 4750"/>
                <a:gd name="T42" fmla="+- 0 3786 1101"/>
                <a:gd name="T43" fmla="*/ 3786 h 4750"/>
                <a:gd name="T44" fmla="+- 0 2167 1064"/>
                <a:gd name="T45" fmla="*/ T44 w 4750"/>
                <a:gd name="T46" fmla="+- 0 3734 1101"/>
                <a:gd name="T47" fmla="*/ 3734 h 4750"/>
                <a:gd name="T48" fmla="+- 0 2327 1064"/>
                <a:gd name="T49" fmla="*/ T48 w 4750"/>
                <a:gd name="T50" fmla="+- 0 3495 1101"/>
                <a:gd name="T51" fmla="*/ 3495 h 4750"/>
                <a:gd name="T52" fmla="+- 0 3383 1064"/>
                <a:gd name="T53" fmla="*/ T52 w 4750"/>
                <a:gd name="T54" fmla="+- 0 2372 1101"/>
                <a:gd name="T55" fmla="*/ 2372 h 4750"/>
                <a:gd name="T56" fmla="+- 0 3594 1064"/>
                <a:gd name="T57" fmla="*/ T56 w 4750"/>
                <a:gd name="T58" fmla="+- 0 2307 1101"/>
                <a:gd name="T59" fmla="*/ 2307 h 4750"/>
                <a:gd name="T60" fmla="+- 0 3650 1064"/>
                <a:gd name="T61" fmla="*/ T60 w 4750"/>
                <a:gd name="T62" fmla="+- 0 2260 1101"/>
                <a:gd name="T63" fmla="*/ 2260 h 4750"/>
                <a:gd name="T64" fmla="+- 0 3747 1064"/>
                <a:gd name="T65" fmla="*/ T64 w 4750"/>
                <a:gd name="T66" fmla="+- 0 2095 1101"/>
                <a:gd name="T67" fmla="*/ 2095 h 4750"/>
                <a:gd name="T68" fmla="+- 0 3762 1064"/>
                <a:gd name="T69" fmla="*/ T68 w 4750"/>
                <a:gd name="T70" fmla="+- 0 1978 1101"/>
                <a:gd name="T71" fmla="*/ 1978 h 4750"/>
                <a:gd name="T72" fmla="+- 0 3734 1064"/>
                <a:gd name="T73" fmla="*/ T72 w 4750"/>
                <a:gd name="T74" fmla="+- 0 1843 1101"/>
                <a:gd name="T75" fmla="*/ 1843 h 4750"/>
                <a:gd name="T76" fmla="+- 0 3718 1064"/>
                <a:gd name="T77" fmla="*/ T76 w 4750"/>
                <a:gd name="T78" fmla="+- 0 1810 1101"/>
                <a:gd name="T79" fmla="*/ 1810 h 4750"/>
                <a:gd name="T80" fmla="+- 0 3711 1064"/>
                <a:gd name="T81" fmla="*/ T80 w 4750"/>
                <a:gd name="T82" fmla="+- 0 1798 1101"/>
                <a:gd name="T83" fmla="*/ 1798 h 4750"/>
                <a:gd name="T84" fmla="+- 0 3702 1064"/>
                <a:gd name="T85" fmla="*/ T84 w 4750"/>
                <a:gd name="T86" fmla="+- 0 1782 1101"/>
                <a:gd name="T87" fmla="*/ 1782 h 4750"/>
                <a:gd name="T88" fmla="+- 0 3689 1064"/>
                <a:gd name="T89" fmla="*/ T88 w 4750"/>
                <a:gd name="T90" fmla="+- 0 1761 1101"/>
                <a:gd name="T91" fmla="*/ 1761 h 4750"/>
                <a:gd name="T92" fmla="+- 0 3676 1064"/>
                <a:gd name="T93" fmla="*/ T92 w 4750"/>
                <a:gd name="T94" fmla="+- 0 1736 1101"/>
                <a:gd name="T95" fmla="*/ 1736 h 4750"/>
                <a:gd name="T96" fmla="+- 0 3663 1064"/>
                <a:gd name="T97" fmla="*/ T96 w 4750"/>
                <a:gd name="T98" fmla="+- 0 1707 1101"/>
                <a:gd name="T99" fmla="*/ 1707 h 4750"/>
                <a:gd name="T100" fmla="+- 0 3647 1064"/>
                <a:gd name="T101" fmla="*/ T100 w 4750"/>
                <a:gd name="T102" fmla="+- 0 1665 1101"/>
                <a:gd name="T103" fmla="*/ 1665 h 4750"/>
                <a:gd name="T104" fmla="+- 0 3631 1064"/>
                <a:gd name="T105" fmla="*/ T104 w 4750"/>
                <a:gd name="T106" fmla="+- 0 1544 1101"/>
                <a:gd name="T107" fmla="*/ 1544 h 4750"/>
                <a:gd name="T108" fmla="+- 0 3634 1064"/>
                <a:gd name="T109" fmla="*/ T108 w 4750"/>
                <a:gd name="T110" fmla="+- 0 1498 1101"/>
                <a:gd name="T111" fmla="*/ 1498 h 4750"/>
                <a:gd name="T112" fmla="+- 0 3640 1064"/>
                <a:gd name="T113" fmla="*/ T112 w 4750"/>
                <a:gd name="T114" fmla="+- 0 1456 1101"/>
                <a:gd name="T115" fmla="*/ 1456 h 4750"/>
                <a:gd name="T116" fmla="+- 0 3649 1064"/>
                <a:gd name="T117" fmla="*/ T116 w 4750"/>
                <a:gd name="T118" fmla="+- 0 1421 1101"/>
                <a:gd name="T119" fmla="*/ 1421 h 4750"/>
                <a:gd name="T120" fmla="+- 0 3663 1064"/>
                <a:gd name="T121" fmla="*/ T120 w 4750"/>
                <a:gd name="T122" fmla="+- 0 1381 1101"/>
                <a:gd name="T123" fmla="*/ 1381 h 4750"/>
                <a:gd name="T124" fmla="+- 0 3714 1064"/>
                <a:gd name="T125" fmla="*/ T124 w 4750"/>
                <a:gd name="T126" fmla="+- 0 1287 1101"/>
                <a:gd name="T127" fmla="*/ 1287 h 4750"/>
                <a:gd name="T128" fmla="+- 0 3747 1064"/>
                <a:gd name="T129" fmla="*/ T128 w 4750"/>
                <a:gd name="T130" fmla="+- 0 1246 1101"/>
                <a:gd name="T131" fmla="*/ 1246 h 4750"/>
                <a:gd name="T132" fmla="+- 0 3777 1064"/>
                <a:gd name="T133" fmla="*/ T132 w 4750"/>
                <a:gd name="T134" fmla="+- 0 1217 1101"/>
                <a:gd name="T135" fmla="*/ 1217 h 4750"/>
                <a:gd name="T136" fmla="+- 0 3903 1064"/>
                <a:gd name="T137" fmla="*/ T136 w 4750"/>
                <a:gd name="T138" fmla="+- 0 1136 1101"/>
                <a:gd name="T139" fmla="*/ 1136 h 4750"/>
                <a:gd name="T140" fmla="+- 0 4004 1064"/>
                <a:gd name="T141" fmla="*/ T140 w 4750"/>
                <a:gd name="T142" fmla="+- 0 1107 1101"/>
                <a:gd name="T143" fmla="*/ 1107 h 4750"/>
                <a:gd name="T144" fmla="+- 0 4052 1064"/>
                <a:gd name="T145" fmla="*/ T144 w 4750"/>
                <a:gd name="T146" fmla="+- 0 1101 1101"/>
                <a:gd name="T147" fmla="*/ 1101 h 4750"/>
                <a:gd name="T148" fmla="+- 0 4100 1064"/>
                <a:gd name="T149" fmla="*/ T148 w 4750"/>
                <a:gd name="T150" fmla="+- 0 1102 1101"/>
                <a:gd name="T151" fmla="*/ 1102 h 4750"/>
                <a:gd name="T152" fmla="+- 0 4144 1064"/>
                <a:gd name="T153" fmla="*/ T152 w 4750"/>
                <a:gd name="T154" fmla="+- 0 1106 1101"/>
                <a:gd name="T155" fmla="*/ 1106 h 4750"/>
                <a:gd name="T156" fmla="+- 0 4286 1064"/>
                <a:gd name="T157" fmla="*/ T156 w 4750"/>
                <a:gd name="T158" fmla="+- 0 1155 1101"/>
                <a:gd name="T159" fmla="*/ 1155 h 4750"/>
                <a:gd name="T160" fmla="+- 0 4406 1064"/>
                <a:gd name="T161" fmla="*/ T160 w 4750"/>
                <a:gd name="T162" fmla="+- 0 1251 1101"/>
                <a:gd name="T163" fmla="*/ 1251 h 4750"/>
                <a:gd name="T164" fmla="+- 0 4487 1064"/>
                <a:gd name="T165" fmla="*/ T164 w 4750"/>
                <a:gd name="T166" fmla="+- 0 1381 1101"/>
                <a:gd name="T167" fmla="*/ 1381 h 4750"/>
                <a:gd name="T168" fmla="+- 0 4515 1064"/>
                <a:gd name="T169" fmla="*/ T168 w 4750"/>
                <a:gd name="T170" fmla="+- 0 1485 1101"/>
                <a:gd name="T171" fmla="*/ 1485 h 4750"/>
                <a:gd name="T172" fmla="+- 0 4517 1064"/>
                <a:gd name="T173" fmla="*/ T172 w 4750"/>
                <a:gd name="T174" fmla="+- 0 1532 1101"/>
                <a:gd name="T175" fmla="*/ 1532 h 4750"/>
                <a:gd name="T176" fmla="+- 0 4514 1064"/>
                <a:gd name="T177" fmla="*/ T176 w 4750"/>
                <a:gd name="T178" fmla="+- 0 1596 1101"/>
                <a:gd name="T179" fmla="*/ 1596 h 4750"/>
                <a:gd name="T180" fmla="+- 0 4501 1064"/>
                <a:gd name="T181" fmla="*/ T180 w 4750"/>
                <a:gd name="T182" fmla="+- 0 1662 1101"/>
                <a:gd name="T183" fmla="*/ 1662 h 4750"/>
                <a:gd name="T184" fmla="+- 0 4495 1064"/>
                <a:gd name="T185" fmla="*/ T184 w 4750"/>
                <a:gd name="T186" fmla="+- 0 1683 1101"/>
                <a:gd name="T187" fmla="*/ 1683 h 4750"/>
                <a:gd name="T188" fmla="+- 0 4441 1064"/>
                <a:gd name="T189" fmla="*/ T188 w 4750"/>
                <a:gd name="T190" fmla="+- 0 1794 1101"/>
                <a:gd name="T191" fmla="*/ 1794 h 4750"/>
                <a:gd name="T192" fmla="+- 0 4422 1064"/>
                <a:gd name="T193" fmla="*/ T192 w 4750"/>
                <a:gd name="T194" fmla="+- 0 1829 1101"/>
                <a:gd name="T195" fmla="*/ 1829 h 4750"/>
                <a:gd name="T196" fmla="+- 0 4403 1064"/>
                <a:gd name="T197" fmla="*/ T196 w 4750"/>
                <a:gd name="T198" fmla="+- 0 1876 1101"/>
                <a:gd name="T199" fmla="*/ 1876 h 4750"/>
                <a:gd name="T200" fmla="+- 0 4386 1064"/>
                <a:gd name="T201" fmla="*/ T200 w 4750"/>
                <a:gd name="T202" fmla="+- 0 1976 1101"/>
                <a:gd name="T203" fmla="*/ 1976 h 4750"/>
                <a:gd name="T204" fmla="+- 0 4451 1064"/>
                <a:gd name="T205" fmla="*/ T204 w 4750"/>
                <a:gd name="T206" fmla="+- 0 2204 1101"/>
                <a:gd name="T207" fmla="*/ 2204 h 4750"/>
                <a:gd name="T208" fmla="+- 0 4690 1064"/>
                <a:gd name="T209" fmla="*/ T208 w 4750"/>
                <a:gd name="T210" fmla="+- 0 2364 1101"/>
                <a:gd name="T211" fmla="*/ 2364 h 4750"/>
                <a:gd name="T212" fmla="+- 0 2335 1064"/>
                <a:gd name="T213" fmla="*/ T212 w 4750"/>
                <a:gd name="T214" fmla="+- 0 5851 1101"/>
                <a:gd name="T215" fmla="*/ 5851 h 47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4750" h="4750">
                  <a:moveTo>
                    <a:pt x="1271" y="4750"/>
                  </a:moveTo>
                  <a:lnTo>
                    <a:pt x="1271" y="3704"/>
                  </a:lnTo>
                  <a:lnTo>
                    <a:pt x="1263" y="3627"/>
                  </a:lnTo>
                  <a:lnTo>
                    <a:pt x="1241" y="3555"/>
                  </a:lnTo>
                  <a:lnTo>
                    <a:pt x="1206" y="3490"/>
                  </a:lnTo>
                  <a:lnTo>
                    <a:pt x="1159" y="3434"/>
                  </a:lnTo>
                  <a:lnTo>
                    <a:pt x="1103" y="3387"/>
                  </a:lnTo>
                  <a:lnTo>
                    <a:pt x="1038" y="3352"/>
                  </a:lnTo>
                  <a:lnTo>
                    <a:pt x="967" y="3330"/>
                  </a:lnTo>
                  <a:lnTo>
                    <a:pt x="890" y="3322"/>
                  </a:lnTo>
                  <a:lnTo>
                    <a:pt x="833" y="3326"/>
                  </a:lnTo>
                  <a:lnTo>
                    <a:pt x="780" y="3337"/>
                  </a:lnTo>
                  <a:lnTo>
                    <a:pt x="730" y="3356"/>
                  </a:lnTo>
                  <a:lnTo>
                    <a:pt x="684" y="3381"/>
                  </a:lnTo>
                  <a:lnTo>
                    <a:pt x="629" y="3413"/>
                  </a:lnTo>
                  <a:lnTo>
                    <a:pt x="570" y="3435"/>
                  </a:lnTo>
                  <a:lnTo>
                    <a:pt x="508" y="3449"/>
                  </a:lnTo>
                  <a:lnTo>
                    <a:pt x="443" y="3454"/>
                  </a:lnTo>
                  <a:lnTo>
                    <a:pt x="371" y="3448"/>
                  </a:lnTo>
                  <a:lnTo>
                    <a:pt x="303" y="3431"/>
                  </a:lnTo>
                  <a:lnTo>
                    <a:pt x="240" y="3404"/>
                  </a:lnTo>
                  <a:lnTo>
                    <a:pt x="182" y="3368"/>
                  </a:lnTo>
                  <a:lnTo>
                    <a:pt x="130" y="3324"/>
                  </a:lnTo>
                  <a:lnTo>
                    <a:pt x="86" y="3272"/>
                  </a:lnTo>
                  <a:lnTo>
                    <a:pt x="50" y="3214"/>
                  </a:lnTo>
                  <a:lnTo>
                    <a:pt x="23" y="3151"/>
                  </a:lnTo>
                  <a:lnTo>
                    <a:pt x="6" y="3083"/>
                  </a:lnTo>
                  <a:lnTo>
                    <a:pt x="0" y="3011"/>
                  </a:lnTo>
                  <a:lnTo>
                    <a:pt x="6" y="2939"/>
                  </a:lnTo>
                  <a:lnTo>
                    <a:pt x="23" y="2871"/>
                  </a:lnTo>
                  <a:lnTo>
                    <a:pt x="50" y="2807"/>
                  </a:lnTo>
                  <a:lnTo>
                    <a:pt x="86" y="2749"/>
                  </a:lnTo>
                  <a:lnTo>
                    <a:pt x="130" y="2697"/>
                  </a:lnTo>
                  <a:lnTo>
                    <a:pt x="182" y="2653"/>
                  </a:lnTo>
                  <a:lnTo>
                    <a:pt x="240" y="2616"/>
                  </a:lnTo>
                  <a:lnTo>
                    <a:pt x="303" y="2590"/>
                  </a:lnTo>
                  <a:lnTo>
                    <a:pt x="371" y="2573"/>
                  </a:lnTo>
                  <a:lnTo>
                    <a:pt x="443" y="2567"/>
                  </a:lnTo>
                  <a:lnTo>
                    <a:pt x="505" y="2571"/>
                  </a:lnTo>
                  <a:lnTo>
                    <a:pt x="564" y="2583"/>
                  </a:lnTo>
                  <a:lnTo>
                    <a:pt x="669" y="2627"/>
                  </a:lnTo>
                  <a:lnTo>
                    <a:pt x="680" y="2638"/>
                  </a:lnTo>
                  <a:lnTo>
                    <a:pt x="691" y="2642"/>
                  </a:lnTo>
                  <a:lnTo>
                    <a:pt x="788" y="2685"/>
                  </a:lnTo>
                  <a:lnTo>
                    <a:pt x="890" y="2698"/>
                  </a:lnTo>
                  <a:lnTo>
                    <a:pt x="967" y="2690"/>
                  </a:lnTo>
                  <a:lnTo>
                    <a:pt x="1038" y="2668"/>
                  </a:lnTo>
                  <a:lnTo>
                    <a:pt x="1103" y="2633"/>
                  </a:lnTo>
                  <a:lnTo>
                    <a:pt x="1159" y="2587"/>
                  </a:lnTo>
                  <a:lnTo>
                    <a:pt x="1206" y="2530"/>
                  </a:lnTo>
                  <a:lnTo>
                    <a:pt x="1241" y="2466"/>
                  </a:lnTo>
                  <a:lnTo>
                    <a:pt x="1263" y="2394"/>
                  </a:lnTo>
                  <a:lnTo>
                    <a:pt x="1271" y="2318"/>
                  </a:lnTo>
                  <a:lnTo>
                    <a:pt x="1271" y="1271"/>
                  </a:lnTo>
                  <a:lnTo>
                    <a:pt x="2316" y="1271"/>
                  </a:lnTo>
                  <a:lnTo>
                    <a:pt x="2319" y="1271"/>
                  </a:lnTo>
                  <a:lnTo>
                    <a:pt x="2334" y="1270"/>
                  </a:lnTo>
                  <a:lnTo>
                    <a:pt x="2403" y="1261"/>
                  </a:lnTo>
                  <a:lnTo>
                    <a:pt x="2466" y="1241"/>
                  </a:lnTo>
                  <a:lnTo>
                    <a:pt x="2530" y="1206"/>
                  </a:lnTo>
                  <a:lnTo>
                    <a:pt x="2559" y="1183"/>
                  </a:lnTo>
                  <a:lnTo>
                    <a:pt x="2570" y="1177"/>
                  </a:lnTo>
                  <a:lnTo>
                    <a:pt x="2579" y="1168"/>
                  </a:lnTo>
                  <a:lnTo>
                    <a:pt x="2586" y="1159"/>
                  </a:lnTo>
                  <a:lnTo>
                    <a:pt x="2612" y="1132"/>
                  </a:lnTo>
                  <a:lnTo>
                    <a:pt x="2653" y="1070"/>
                  </a:lnTo>
                  <a:lnTo>
                    <a:pt x="2680" y="1005"/>
                  </a:lnTo>
                  <a:lnTo>
                    <a:pt x="2683" y="994"/>
                  </a:lnTo>
                  <a:lnTo>
                    <a:pt x="2686" y="984"/>
                  </a:lnTo>
                  <a:lnTo>
                    <a:pt x="2697" y="921"/>
                  </a:lnTo>
                  <a:lnTo>
                    <a:pt x="2698" y="890"/>
                  </a:lnTo>
                  <a:lnTo>
                    <a:pt x="2698" y="877"/>
                  </a:lnTo>
                  <a:lnTo>
                    <a:pt x="2691" y="812"/>
                  </a:lnTo>
                  <a:lnTo>
                    <a:pt x="2685" y="787"/>
                  </a:lnTo>
                  <a:lnTo>
                    <a:pt x="2682" y="777"/>
                  </a:lnTo>
                  <a:lnTo>
                    <a:pt x="2670" y="742"/>
                  </a:lnTo>
                  <a:lnTo>
                    <a:pt x="2668" y="739"/>
                  </a:lnTo>
                  <a:lnTo>
                    <a:pt x="2664" y="729"/>
                  </a:lnTo>
                  <a:lnTo>
                    <a:pt x="2659" y="719"/>
                  </a:lnTo>
                  <a:lnTo>
                    <a:pt x="2654" y="709"/>
                  </a:lnTo>
                  <a:lnTo>
                    <a:pt x="2648" y="700"/>
                  </a:lnTo>
                  <a:lnTo>
                    <a:pt x="2648" y="698"/>
                  </a:lnTo>
                  <a:lnTo>
                    <a:pt x="2648" y="697"/>
                  </a:lnTo>
                  <a:lnTo>
                    <a:pt x="2647" y="697"/>
                  </a:lnTo>
                  <a:lnTo>
                    <a:pt x="2645" y="693"/>
                  </a:lnTo>
                  <a:lnTo>
                    <a:pt x="2644" y="689"/>
                  </a:lnTo>
                  <a:lnTo>
                    <a:pt x="2639" y="683"/>
                  </a:lnTo>
                  <a:lnTo>
                    <a:pt x="2638" y="681"/>
                  </a:lnTo>
                  <a:lnTo>
                    <a:pt x="2638" y="680"/>
                  </a:lnTo>
                  <a:lnTo>
                    <a:pt x="2638" y="678"/>
                  </a:lnTo>
                  <a:lnTo>
                    <a:pt x="2631" y="669"/>
                  </a:lnTo>
                  <a:lnTo>
                    <a:pt x="2625" y="660"/>
                  </a:lnTo>
                  <a:lnTo>
                    <a:pt x="2619" y="650"/>
                  </a:lnTo>
                  <a:lnTo>
                    <a:pt x="2614" y="639"/>
                  </a:lnTo>
                  <a:lnTo>
                    <a:pt x="2612" y="638"/>
                  </a:lnTo>
                  <a:lnTo>
                    <a:pt x="2612" y="635"/>
                  </a:lnTo>
                  <a:lnTo>
                    <a:pt x="2611" y="633"/>
                  </a:lnTo>
                  <a:lnTo>
                    <a:pt x="2606" y="624"/>
                  </a:lnTo>
                  <a:lnTo>
                    <a:pt x="2603" y="615"/>
                  </a:lnTo>
                  <a:lnTo>
                    <a:pt x="2599" y="606"/>
                  </a:lnTo>
                  <a:lnTo>
                    <a:pt x="2594" y="595"/>
                  </a:lnTo>
                  <a:lnTo>
                    <a:pt x="2590" y="585"/>
                  </a:lnTo>
                  <a:lnTo>
                    <a:pt x="2587" y="574"/>
                  </a:lnTo>
                  <a:lnTo>
                    <a:pt x="2583" y="564"/>
                  </a:lnTo>
                  <a:lnTo>
                    <a:pt x="2583" y="561"/>
                  </a:lnTo>
                  <a:lnTo>
                    <a:pt x="2579" y="547"/>
                  </a:lnTo>
                  <a:lnTo>
                    <a:pt x="2568" y="474"/>
                  </a:lnTo>
                  <a:lnTo>
                    <a:pt x="2567" y="443"/>
                  </a:lnTo>
                  <a:lnTo>
                    <a:pt x="2567" y="431"/>
                  </a:lnTo>
                  <a:lnTo>
                    <a:pt x="2568" y="420"/>
                  </a:lnTo>
                  <a:lnTo>
                    <a:pt x="2569" y="409"/>
                  </a:lnTo>
                  <a:lnTo>
                    <a:pt x="2570" y="397"/>
                  </a:lnTo>
                  <a:lnTo>
                    <a:pt x="2570" y="387"/>
                  </a:lnTo>
                  <a:lnTo>
                    <a:pt x="2572" y="376"/>
                  </a:lnTo>
                  <a:lnTo>
                    <a:pt x="2574" y="366"/>
                  </a:lnTo>
                  <a:lnTo>
                    <a:pt x="2576" y="355"/>
                  </a:lnTo>
                  <a:lnTo>
                    <a:pt x="2576" y="352"/>
                  </a:lnTo>
                  <a:lnTo>
                    <a:pt x="2579" y="341"/>
                  </a:lnTo>
                  <a:lnTo>
                    <a:pt x="2580" y="331"/>
                  </a:lnTo>
                  <a:lnTo>
                    <a:pt x="2585" y="320"/>
                  </a:lnTo>
                  <a:lnTo>
                    <a:pt x="2588" y="310"/>
                  </a:lnTo>
                  <a:lnTo>
                    <a:pt x="2591" y="300"/>
                  </a:lnTo>
                  <a:lnTo>
                    <a:pt x="2594" y="290"/>
                  </a:lnTo>
                  <a:lnTo>
                    <a:pt x="2599" y="280"/>
                  </a:lnTo>
                  <a:lnTo>
                    <a:pt x="2609" y="255"/>
                  </a:lnTo>
                  <a:lnTo>
                    <a:pt x="2621" y="231"/>
                  </a:lnTo>
                  <a:lnTo>
                    <a:pt x="2635" y="208"/>
                  </a:lnTo>
                  <a:lnTo>
                    <a:pt x="2650" y="186"/>
                  </a:lnTo>
                  <a:lnTo>
                    <a:pt x="2657" y="175"/>
                  </a:lnTo>
                  <a:lnTo>
                    <a:pt x="2665" y="164"/>
                  </a:lnTo>
                  <a:lnTo>
                    <a:pt x="2674" y="154"/>
                  </a:lnTo>
                  <a:lnTo>
                    <a:pt x="2683" y="145"/>
                  </a:lnTo>
                  <a:lnTo>
                    <a:pt x="2690" y="137"/>
                  </a:lnTo>
                  <a:lnTo>
                    <a:pt x="2698" y="130"/>
                  </a:lnTo>
                  <a:lnTo>
                    <a:pt x="2705" y="123"/>
                  </a:lnTo>
                  <a:lnTo>
                    <a:pt x="2713" y="116"/>
                  </a:lnTo>
                  <a:lnTo>
                    <a:pt x="2725" y="105"/>
                  </a:lnTo>
                  <a:lnTo>
                    <a:pt x="2781" y="64"/>
                  </a:lnTo>
                  <a:lnTo>
                    <a:pt x="2837" y="35"/>
                  </a:lnTo>
                  <a:lnTo>
                    <a:pt x="2839" y="35"/>
                  </a:lnTo>
                  <a:lnTo>
                    <a:pt x="2849" y="31"/>
                  </a:lnTo>
                  <a:lnTo>
                    <a:pt x="2916" y="11"/>
                  </a:lnTo>
                  <a:lnTo>
                    <a:pt x="2928" y="9"/>
                  </a:lnTo>
                  <a:lnTo>
                    <a:pt x="2940" y="6"/>
                  </a:lnTo>
                  <a:lnTo>
                    <a:pt x="2954" y="3"/>
                  </a:lnTo>
                  <a:lnTo>
                    <a:pt x="2967" y="3"/>
                  </a:lnTo>
                  <a:lnTo>
                    <a:pt x="2978" y="1"/>
                  </a:lnTo>
                  <a:lnTo>
                    <a:pt x="2988" y="0"/>
                  </a:lnTo>
                  <a:lnTo>
                    <a:pt x="2999" y="0"/>
                  </a:lnTo>
                  <a:lnTo>
                    <a:pt x="3009" y="0"/>
                  </a:lnTo>
                  <a:lnTo>
                    <a:pt x="3023" y="0"/>
                  </a:lnTo>
                  <a:lnTo>
                    <a:pt x="3036" y="1"/>
                  </a:lnTo>
                  <a:lnTo>
                    <a:pt x="3048" y="2"/>
                  </a:lnTo>
                  <a:lnTo>
                    <a:pt x="3061" y="3"/>
                  </a:lnTo>
                  <a:lnTo>
                    <a:pt x="3070" y="3"/>
                  </a:lnTo>
                  <a:lnTo>
                    <a:pt x="3080" y="5"/>
                  </a:lnTo>
                  <a:lnTo>
                    <a:pt x="3090" y="8"/>
                  </a:lnTo>
                  <a:lnTo>
                    <a:pt x="3103" y="10"/>
                  </a:lnTo>
                  <a:lnTo>
                    <a:pt x="3163" y="27"/>
                  </a:lnTo>
                  <a:lnTo>
                    <a:pt x="3222" y="54"/>
                  </a:lnTo>
                  <a:lnTo>
                    <a:pt x="3285" y="95"/>
                  </a:lnTo>
                  <a:lnTo>
                    <a:pt x="3330" y="136"/>
                  </a:lnTo>
                  <a:lnTo>
                    <a:pt x="3336" y="142"/>
                  </a:lnTo>
                  <a:lnTo>
                    <a:pt x="3342" y="150"/>
                  </a:lnTo>
                  <a:lnTo>
                    <a:pt x="3348" y="157"/>
                  </a:lnTo>
                  <a:lnTo>
                    <a:pt x="3356" y="166"/>
                  </a:lnTo>
                  <a:lnTo>
                    <a:pt x="3395" y="222"/>
                  </a:lnTo>
                  <a:lnTo>
                    <a:pt x="3423" y="280"/>
                  </a:lnTo>
                  <a:lnTo>
                    <a:pt x="3443" y="346"/>
                  </a:lnTo>
                  <a:lnTo>
                    <a:pt x="3445" y="358"/>
                  </a:lnTo>
                  <a:lnTo>
                    <a:pt x="3448" y="370"/>
                  </a:lnTo>
                  <a:lnTo>
                    <a:pt x="3451" y="384"/>
                  </a:lnTo>
                  <a:lnTo>
                    <a:pt x="3451" y="397"/>
                  </a:lnTo>
                  <a:lnTo>
                    <a:pt x="3452" y="409"/>
                  </a:lnTo>
                  <a:lnTo>
                    <a:pt x="3453" y="420"/>
                  </a:lnTo>
                  <a:lnTo>
                    <a:pt x="3453" y="431"/>
                  </a:lnTo>
                  <a:lnTo>
                    <a:pt x="3454" y="443"/>
                  </a:lnTo>
                  <a:lnTo>
                    <a:pt x="3453" y="461"/>
                  </a:lnTo>
                  <a:lnTo>
                    <a:pt x="3452" y="478"/>
                  </a:lnTo>
                  <a:lnTo>
                    <a:pt x="3450" y="495"/>
                  </a:lnTo>
                  <a:lnTo>
                    <a:pt x="3448" y="512"/>
                  </a:lnTo>
                  <a:lnTo>
                    <a:pt x="3445" y="529"/>
                  </a:lnTo>
                  <a:lnTo>
                    <a:pt x="3441" y="545"/>
                  </a:lnTo>
                  <a:lnTo>
                    <a:pt x="3437" y="561"/>
                  </a:lnTo>
                  <a:lnTo>
                    <a:pt x="3432" y="577"/>
                  </a:lnTo>
                  <a:lnTo>
                    <a:pt x="3432" y="579"/>
                  </a:lnTo>
                  <a:lnTo>
                    <a:pt x="3431" y="580"/>
                  </a:lnTo>
                  <a:lnTo>
                    <a:pt x="3431" y="582"/>
                  </a:lnTo>
                  <a:lnTo>
                    <a:pt x="3427" y="593"/>
                  </a:lnTo>
                  <a:lnTo>
                    <a:pt x="3401" y="650"/>
                  </a:lnTo>
                  <a:lnTo>
                    <a:pt x="3378" y="689"/>
                  </a:lnTo>
                  <a:lnTo>
                    <a:pt x="3377" y="693"/>
                  </a:lnTo>
                  <a:lnTo>
                    <a:pt x="3377" y="695"/>
                  </a:lnTo>
                  <a:lnTo>
                    <a:pt x="3369" y="705"/>
                  </a:lnTo>
                  <a:lnTo>
                    <a:pt x="3363" y="716"/>
                  </a:lnTo>
                  <a:lnTo>
                    <a:pt x="3358" y="728"/>
                  </a:lnTo>
                  <a:lnTo>
                    <a:pt x="3354" y="739"/>
                  </a:lnTo>
                  <a:lnTo>
                    <a:pt x="3348" y="750"/>
                  </a:lnTo>
                  <a:lnTo>
                    <a:pt x="3343" y="762"/>
                  </a:lnTo>
                  <a:lnTo>
                    <a:pt x="3339" y="775"/>
                  </a:lnTo>
                  <a:lnTo>
                    <a:pt x="3336" y="787"/>
                  </a:lnTo>
                  <a:lnTo>
                    <a:pt x="3333" y="798"/>
                  </a:lnTo>
                  <a:lnTo>
                    <a:pt x="3331" y="810"/>
                  </a:lnTo>
                  <a:lnTo>
                    <a:pt x="3322" y="875"/>
                  </a:lnTo>
                  <a:lnTo>
                    <a:pt x="3322" y="890"/>
                  </a:lnTo>
                  <a:lnTo>
                    <a:pt x="3330" y="967"/>
                  </a:lnTo>
                  <a:lnTo>
                    <a:pt x="3352" y="1038"/>
                  </a:lnTo>
                  <a:lnTo>
                    <a:pt x="3387" y="1103"/>
                  </a:lnTo>
                  <a:lnTo>
                    <a:pt x="3434" y="1159"/>
                  </a:lnTo>
                  <a:lnTo>
                    <a:pt x="3490" y="1206"/>
                  </a:lnTo>
                  <a:lnTo>
                    <a:pt x="3555" y="1241"/>
                  </a:lnTo>
                  <a:lnTo>
                    <a:pt x="3626" y="1263"/>
                  </a:lnTo>
                  <a:lnTo>
                    <a:pt x="3703" y="1271"/>
                  </a:lnTo>
                  <a:lnTo>
                    <a:pt x="4750" y="1271"/>
                  </a:lnTo>
                  <a:lnTo>
                    <a:pt x="4750" y="4750"/>
                  </a:lnTo>
                  <a:lnTo>
                    <a:pt x="1271" y="4750"/>
                  </a:lnTo>
                  <a:close/>
                </a:path>
              </a:pathLst>
            </a:custGeom>
            <a:noFill/>
            <a:ln w="38100">
              <a:solidFill>
                <a:srgbClr val="00A9CE"/>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1" name="docshape23">
              <a:extLst>
                <a:ext uri="{FF2B5EF4-FFF2-40B4-BE49-F238E27FC236}">
                  <a16:creationId xmlns:a16="http://schemas.microsoft.com/office/drawing/2014/main" id="{A54B68C3-515B-49E3-A2AA-2106AEB31630}"/>
                </a:ext>
              </a:extLst>
            </p:cNvPr>
            <p:cNvSpPr>
              <a:spLocks/>
            </p:cNvSpPr>
            <p:nvPr/>
          </p:nvSpPr>
          <p:spPr bwMode="auto">
            <a:xfrm flipV="1">
              <a:off x="4084992" y="1120778"/>
              <a:ext cx="2669262" cy="2833913"/>
            </a:xfrm>
            <a:custGeom>
              <a:avLst/>
              <a:gdLst>
                <a:gd name="T0" fmla="+- 0 2305 1064"/>
                <a:gd name="T1" fmla="*/ T0 w 4750"/>
                <a:gd name="T2" fmla="+- 0 4656 1101"/>
                <a:gd name="T3" fmla="*/ 4656 h 4750"/>
                <a:gd name="T4" fmla="+- 0 2102 1064"/>
                <a:gd name="T5" fmla="*/ T4 w 4750"/>
                <a:gd name="T6" fmla="+- 0 4453 1101"/>
                <a:gd name="T7" fmla="*/ 4453 h 4750"/>
                <a:gd name="T8" fmla="+- 0 1844 1064"/>
                <a:gd name="T9" fmla="*/ T8 w 4750"/>
                <a:gd name="T10" fmla="+- 0 4438 1101"/>
                <a:gd name="T11" fmla="*/ 4438 h 4750"/>
                <a:gd name="T12" fmla="+- 0 1634 1064"/>
                <a:gd name="T13" fmla="*/ T12 w 4750"/>
                <a:gd name="T14" fmla="+- 0 4536 1101"/>
                <a:gd name="T15" fmla="*/ 4536 h 4750"/>
                <a:gd name="T16" fmla="+- 0 1367 1064"/>
                <a:gd name="T17" fmla="*/ T16 w 4750"/>
                <a:gd name="T18" fmla="+- 0 4532 1101"/>
                <a:gd name="T19" fmla="*/ 4532 h 4750"/>
                <a:gd name="T20" fmla="+- 0 1150 1064"/>
                <a:gd name="T21" fmla="*/ T20 w 4750"/>
                <a:gd name="T22" fmla="+- 0 4373 1101"/>
                <a:gd name="T23" fmla="*/ 4373 h 4750"/>
                <a:gd name="T24" fmla="+- 0 1064 1064"/>
                <a:gd name="T25" fmla="*/ T24 w 4750"/>
                <a:gd name="T26" fmla="+- 0 4112 1101"/>
                <a:gd name="T27" fmla="*/ 4112 h 4750"/>
                <a:gd name="T28" fmla="+- 0 1150 1064"/>
                <a:gd name="T29" fmla="*/ T28 w 4750"/>
                <a:gd name="T30" fmla="+- 0 3850 1101"/>
                <a:gd name="T31" fmla="*/ 3850 h 4750"/>
                <a:gd name="T32" fmla="+- 0 1367 1064"/>
                <a:gd name="T33" fmla="*/ T32 w 4750"/>
                <a:gd name="T34" fmla="+- 0 3691 1101"/>
                <a:gd name="T35" fmla="*/ 3691 h 4750"/>
                <a:gd name="T36" fmla="+- 0 1628 1064"/>
                <a:gd name="T37" fmla="*/ T36 w 4750"/>
                <a:gd name="T38" fmla="+- 0 3684 1101"/>
                <a:gd name="T39" fmla="*/ 3684 h 4750"/>
                <a:gd name="T40" fmla="+- 0 1852 1064"/>
                <a:gd name="T41" fmla="*/ T40 w 4750"/>
                <a:gd name="T42" fmla="+- 0 3786 1101"/>
                <a:gd name="T43" fmla="*/ 3786 h 4750"/>
                <a:gd name="T44" fmla="+- 0 2167 1064"/>
                <a:gd name="T45" fmla="*/ T44 w 4750"/>
                <a:gd name="T46" fmla="+- 0 3734 1101"/>
                <a:gd name="T47" fmla="*/ 3734 h 4750"/>
                <a:gd name="T48" fmla="+- 0 2327 1064"/>
                <a:gd name="T49" fmla="*/ T48 w 4750"/>
                <a:gd name="T50" fmla="+- 0 3495 1101"/>
                <a:gd name="T51" fmla="*/ 3495 h 4750"/>
                <a:gd name="T52" fmla="+- 0 3383 1064"/>
                <a:gd name="T53" fmla="*/ T52 w 4750"/>
                <a:gd name="T54" fmla="+- 0 2372 1101"/>
                <a:gd name="T55" fmla="*/ 2372 h 4750"/>
                <a:gd name="T56" fmla="+- 0 3594 1064"/>
                <a:gd name="T57" fmla="*/ T56 w 4750"/>
                <a:gd name="T58" fmla="+- 0 2307 1101"/>
                <a:gd name="T59" fmla="*/ 2307 h 4750"/>
                <a:gd name="T60" fmla="+- 0 3650 1064"/>
                <a:gd name="T61" fmla="*/ T60 w 4750"/>
                <a:gd name="T62" fmla="+- 0 2260 1101"/>
                <a:gd name="T63" fmla="*/ 2260 h 4750"/>
                <a:gd name="T64" fmla="+- 0 3747 1064"/>
                <a:gd name="T65" fmla="*/ T64 w 4750"/>
                <a:gd name="T66" fmla="+- 0 2095 1101"/>
                <a:gd name="T67" fmla="*/ 2095 h 4750"/>
                <a:gd name="T68" fmla="+- 0 3762 1064"/>
                <a:gd name="T69" fmla="*/ T68 w 4750"/>
                <a:gd name="T70" fmla="+- 0 1978 1101"/>
                <a:gd name="T71" fmla="*/ 1978 h 4750"/>
                <a:gd name="T72" fmla="+- 0 3734 1064"/>
                <a:gd name="T73" fmla="*/ T72 w 4750"/>
                <a:gd name="T74" fmla="+- 0 1843 1101"/>
                <a:gd name="T75" fmla="*/ 1843 h 4750"/>
                <a:gd name="T76" fmla="+- 0 3718 1064"/>
                <a:gd name="T77" fmla="*/ T76 w 4750"/>
                <a:gd name="T78" fmla="+- 0 1810 1101"/>
                <a:gd name="T79" fmla="*/ 1810 h 4750"/>
                <a:gd name="T80" fmla="+- 0 3711 1064"/>
                <a:gd name="T81" fmla="*/ T80 w 4750"/>
                <a:gd name="T82" fmla="+- 0 1798 1101"/>
                <a:gd name="T83" fmla="*/ 1798 h 4750"/>
                <a:gd name="T84" fmla="+- 0 3702 1064"/>
                <a:gd name="T85" fmla="*/ T84 w 4750"/>
                <a:gd name="T86" fmla="+- 0 1782 1101"/>
                <a:gd name="T87" fmla="*/ 1782 h 4750"/>
                <a:gd name="T88" fmla="+- 0 3689 1064"/>
                <a:gd name="T89" fmla="*/ T88 w 4750"/>
                <a:gd name="T90" fmla="+- 0 1761 1101"/>
                <a:gd name="T91" fmla="*/ 1761 h 4750"/>
                <a:gd name="T92" fmla="+- 0 3676 1064"/>
                <a:gd name="T93" fmla="*/ T92 w 4750"/>
                <a:gd name="T94" fmla="+- 0 1736 1101"/>
                <a:gd name="T95" fmla="*/ 1736 h 4750"/>
                <a:gd name="T96" fmla="+- 0 3663 1064"/>
                <a:gd name="T97" fmla="*/ T96 w 4750"/>
                <a:gd name="T98" fmla="+- 0 1707 1101"/>
                <a:gd name="T99" fmla="*/ 1707 h 4750"/>
                <a:gd name="T100" fmla="+- 0 3647 1064"/>
                <a:gd name="T101" fmla="*/ T100 w 4750"/>
                <a:gd name="T102" fmla="+- 0 1665 1101"/>
                <a:gd name="T103" fmla="*/ 1665 h 4750"/>
                <a:gd name="T104" fmla="+- 0 3631 1064"/>
                <a:gd name="T105" fmla="*/ T104 w 4750"/>
                <a:gd name="T106" fmla="+- 0 1544 1101"/>
                <a:gd name="T107" fmla="*/ 1544 h 4750"/>
                <a:gd name="T108" fmla="+- 0 3634 1064"/>
                <a:gd name="T109" fmla="*/ T108 w 4750"/>
                <a:gd name="T110" fmla="+- 0 1498 1101"/>
                <a:gd name="T111" fmla="*/ 1498 h 4750"/>
                <a:gd name="T112" fmla="+- 0 3640 1064"/>
                <a:gd name="T113" fmla="*/ T112 w 4750"/>
                <a:gd name="T114" fmla="+- 0 1456 1101"/>
                <a:gd name="T115" fmla="*/ 1456 h 4750"/>
                <a:gd name="T116" fmla="+- 0 3649 1064"/>
                <a:gd name="T117" fmla="*/ T116 w 4750"/>
                <a:gd name="T118" fmla="+- 0 1421 1101"/>
                <a:gd name="T119" fmla="*/ 1421 h 4750"/>
                <a:gd name="T120" fmla="+- 0 3663 1064"/>
                <a:gd name="T121" fmla="*/ T120 w 4750"/>
                <a:gd name="T122" fmla="+- 0 1381 1101"/>
                <a:gd name="T123" fmla="*/ 1381 h 4750"/>
                <a:gd name="T124" fmla="+- 0 3714 1064"/>
                <a:gd name="T125" fmla="*/ T124 w 4750"/>
                <a:gd name="T126" fmla="+- 0 1287 1101"/>
                <a:gd name="T127" fmla="*/ 1287 h 4750"/>
                <a:gd name="T128" fmla="+- 0 3747 1064"/>
                <a:gd name="T129" fmla="*/ T128 w 4750"/>
                <a:gd name="T130" fmla="+- 0 1246 1101"/>
                <a:gd name="T131" fmla="*/ 1246 h 4750"/>
                <a:gd name="T132" fmla="+- 0 3777 1064"/>
                <a:gd name="T133" fmla="*/ T132 w 4750"/>
                <a:gd name="T134" fmla="+- 0 1217 1101"/>
                <a:gd name="T135" fmla="*/ 1217 h 4750"/>
                <a:gd name="T136" fmla="+- 0 3903 1064"/>
                <a:gd name="T137" fmla="*/ T136 w 4750"/>
                <a:gd name="T138" fmla="+- 0 1136 1101"/>
                <a:gd name="T139" fmla="*/ 1136 h 4750"/>
                <a:gd name="T140" fmla="+- 0 4004 1064"/>
                <a:gd name="T141" fmla="*/ T140 w 4750"/>
                <a:gd name="T142" fmla="+- 0 1107 1101"/>
                <a:gd name="T143" fmla="*/ 1107 h 4750"/>
                <a:gd name="T144" fmla="+- 0 4052 1064"/>
                <a:gd name="T145" fmla="*/ T144 w 4750"/>
                <a:gd name="T146" fmla="+- 0 1101 1101"/>
                <a:gd name="T147" fmla="*/ 1101 h 4750"/>
                <a:gd name="T148" fmla="+- 0 4100 1064"/>
                <a:gd name="T149" fmla="*/ T148 w 4750"/>
                <a:gd name="T150" fmla="+- 0 1102 1101"/>
                <a:gd name="T151" fmla="*/ 1102 h 4750"/>
                <a:gd name="T152" fmla="+- 0 4144 1064"/>
                <a:gd name="T153" fmla="*/ T152 w 4750"/>
                <a:gd name="T154" fmla="+- 0 1106 1101"/>
                <a:gd name="T155" fmla="*/ 1106 h 4750"/>
                <a:gd name="T156" fmla="+- 0 4286 1064"/>
                <a:gd name="T157" fmla="*/ T156 w 4750"/>
                <a:gd name="T158" fmla="+- 0 1155 1101"/>
                <a:gd name="T159" fmla="*/ 1155 h 4750"/>
                <a:gd name="T160" fmla="+- 0 4406 1064"/>
                <a:gd name="T161" fmla="*/ T160 w 4750"/>
                <a:gd name="T162" fmla="+- 0 1251 1101"/>
                <a:gd name="T163" fmla="*/ 1251 h 4750"/>
                <a:gd name="T164" fmla="+- 0 4487 1064"/>
                <a:gd name="T165" fmla="*/ T164 w 4750"/>
                <a:gd name="T166" fmla="+- 0 1381 1101"/>
                <a:gd name="T167" fmla="*/ 1381 h 4750"/>
                <a:gd name="T168" fmla="+- 0 4515 1064"/>
                <a:gd name="T169" fmla="*/ T168 w 4750"/>
                <a:gd name="T170" fmla="+- 0 1485 1101"/>
                <a:gd name="T171" fmla="*/ 1485 h 4750"/>
                <a:gd name="T172" fmla="+- 0 4517 1064"/>
                <a:gd name="T173" fmla="*/ T172 w 4750"/>
                <a:gd name="T174" fmla="+- 0 1532 1101"/>
                <a:gd name="T175" fmla="*/ 1532 h 4750"/>
                <a:gd name="T176" fmla="+- 0 4514 1064"/>
                <a:gd name="T177" fmla="*/ T176 w 4750"/>
                <a:gd name="T178" fmla="+- 0 1596 1101"/>
                <a:gd name="T179" fmla="*/ 1596 h 4750"/>
                <a:gd name="T180" fmla="+- 0 4501 1064"/>
                <a:gd name="T181" fmla="*/ T180 w 4750"/>
                <a:gd name="T182" fmla="+- 0 1662 1101"/>
                <a:gd name="T183" fmla="*/ 1662 h 4750"/>
                <a:gd name="T184" fmla="+- 0 4495 1064"/>
                <a:gd name="T185" fmla="*/ T184 w 4750"/>
                <a:gd name="T186" fmla="+- 0 1683 1101"/>
                <a:gd name="T187" fmla="*/ 1683 h 4750"/>
                <a:gd name="T188" fmla="+- 0 4441 1064"/>
                <a:gd name="T189" fmla="*/ T188 w 4750"/>
                <a:gd name="T190" fmla="+- 0 1794 1101"/>
                <a:gd name="T191" fmla="*/ 1794 h 4750"/>
                <a:gd name="T192" fmla="+- 0 4422 1064"/>
                <a:gd name="T193" fmla="*/ T192 w 4750"/>
                <a:gd name="T194" fmla="+- 0 1829 1101"/>
                <a:gd name="T195" fmla="*/ 1829 h 4750"/>
                <a:gd name="T196" fmla="+- 0 4403 1064"/>
                <a:gd name="T197" fmla="*/ T196 w 4750"/>
                <a:gd name="T198" fmla="+- 0 1876 1101"/>
                <a:gd name="T199" fmla="*/ 1876 h 4750"/>
                <a:gd name="T200" fmla="+- 0 4386 1064"/>
                <a:gd name="T201" fmla="*/ T200 w 4750"/>
                <a:gd name="T202" fmla="+- 0 1976 1101"/>
                <a:gd name="T203" fmla="*/ 1976 h 4750"/>
                <a:gd name="T204" fmla="+- 0 4451 1064"/>
                <a:gd name="T205" fmla="*/ T204 w 4750"/>
                <a:gd name="T206" fmla="+- 0 2204 1101"/>
                <a:gd name="T207" fmla="*/ 2204 h 4750"/>
                <a:gd name="T208" fmla="+- 0 4690 1064"/>
                <a:gd name="T209" fmla="*/ T208 w 4750"/>
                <a:gd name="T210" fmla="+- 0 2364 1101"/>
                <a:gd name="T211" fmla="*/ 2364 h 4750"/>
                <a:gd name="T212" fmla="+- 0 2335 1064"/>
                <a:gd name="T213" fmla="*/ T212 w 4750"/>
                <a:gd name="T214" fmla="+- 0 5851 1101"/>
                <a:gd name="T215" fmla="*/ 5851 h 47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4750" h="4750">
                  <a:moveTo>
                    <a:pt x="1271" y="4750"/>
                  </a:moveTo>
                  <a:lnTo>
                    <a:pt x="1271" y="3704"/>
                  </a:lnTo>
                  <a:lnTo>
                    <a:pt x="1263" y="3627"/>
                  </a:lnTo>
                  <a:lnTo>
                    <a:pt x="1241" y="3555"/>
                  </a:lnTo>
                  <a:lnTo>
                    <a:pt x="1206" y="3490"/>
                  </a:lnTo>
                  <a:lnTo>
                    <a:pt x="1159" y="3434"/>
                  </a:lnTo>
                  <a:lnTo>
                    <a:pt x="1103" y="3387"/>
                  </a:lnTo>
                  <a:lnTo>
                    <a:pt x="1038" y="3352"/>
                  </a:lnTo>
                  <a:lnTo>
                    <a:pt x="967" y="3330"/>
                  </a:lnTo>
                  <a:lnTo>
                    <a:pt x="890" y="3322"/>
                  </a:lnTo>
                  <a:lnTo>
                    <a:pt x="833" y="3326"/>
                  </a:lnTo>
                  <a:lnTo>
                    <a:pt x="780" y="3337"/>
                  </a:lnTo>
                  <a:lnTo>
                    <a:pt x="730" y="3356"/>
                  </a:lnTo>
                  <a:lnTo>
                    <a:pt x="684" y="3381"/>
                  </a:lnTo>
                  <a:lnTo>
                    <a:pt x="629" y="3413"/>
                  </a:lnTo>
                  <a:lnTo>
                    <a:pt x="570" y="3435"/>
                  </a:lnTo>
                  <a:lnTo>
                    <a:pt x="508" y="3449"/>
                  </a:lnTo>
                  <a:lnTo>
                    <a:pt x="443" y="3454"/>
                  </a:lnTo>
                  <a:lnTo>
                    <a:pt x="371" y="3448"/>
                  </a:lnTo>
                  <a:lnTo>
                    <a:pt x="303" y="3431"/>
                  </a:lnTo>
                  <a:lnTo>
                    <a:pt x="240" y="3404"/>
                  </a:lnTo>
                  <a:lnTo>
                    <a:pt x="182" y="3368"/>
                  </a:lnTo>
                  <a:lnTo>
                    <a:pt x="130" y="3324"/>
                  </a:lnTo>
                  <a:lnTo>
                    <a:pt x="86" y="3272"/>
                  </a:lnTo>
                  <a:lnTo>
                    <a:pt x="50" y="3214"/>
                  </a:lnTo>
                  <a:lnTo>
                    <a:pt x="23" y="3151"/>
                  </a:lnTo>
                  <a:lnTo>
                    <a:pt x="6" y="3083"/>
                  </a:lnTo>
                  <a:lnTo>
                    <a:pt x="0" y="3011"/>
                  </a:lnTo>
                  <a:lnTo>
                    <a:pt x="6" y="2939"/>
                  </a:lnTo>
                  <a:lnTo>
                    <a:pt x="23" y="2871"/>
                  </a:lnTo>
                  <a:lnTo>
                    <a:pt x="50" y="2807"/>
                  </a:lnTo>
                  <a:lnTo>
                    <a:pt x="86" y="2749"/>
                  </a:lnTo>
                  <a:lnTo>
                    <a:pt x="130" y="2697"/>
                  </a:lnTo>
                  <a:lnTo>
                    <a:pt x="182" y="2653"/>
                  </a:lnTo>
                  <a:lnTo>
                    <a:pt x="240" y="2616"/>
                  </a:lnTo>
                  <a:lnTo>
                    <a:pt x="303" y="2590"/>
                  </a:lnTo>
                  <a:lnTo>
                    <a:pt x="371" y="2573"/>
                  </a:lnTo>
                  <a:lnTo>
                    <a:pt x="443" y="2567"/>
                  </a:lnTo>
                  <a:lnTo>
                    <a:pt x="505" y="2571"/>
                  </a:lnTo>
                  <a:lnTo>
                    <a:pt x="564" y="2583"/>
                  </a:lnTo>
                  <a:lnTo>
                    <a:pt x="669" y="2627"/>
                  </a:lnTo>
                  <a:lnTo>
                    <a:pt x="680" y="2638"/>
                  </a:lnTo>
                  <a:lnTo>
                    <a:pt x="691" y="2642"/>
                  </a:lnTo>
                  <a:lnTo>
                    <a:pt x="788" y="2685"/>
                  </a:lnTo>
                  <a:lnTo>
                    <a:pt x="890" y="2698"/>
                  </a:lnTo>
                  <a:lnTo>
                    <a:pt x="967" y="2690"/>
                  </a:lnTo>
                  <a:lnTo>
                    <a:pt x="1038" y="2668"/>
                  </a:lnTo>
                  <a:lnTo>
                    <a:pt x="1103" y="2633"/>
                  </a:lnTo>
                  <a:lnTo>
                    <a:pt x="1159" y="2587"/>
                  </a:lnTo>
                  <a:lnTo>
                    <a:pt x="1206" y="2530"/>
                  </a:lnTo>
                  <a:lnTo>
                    <a:pt x="1241" y="2466"/>
                  </a:lnTo>
                  <a:lnTo>
                    <a:pt x="1263" y="2394"/>
                  </a:lnTo>
                  <a:lnTo>
                    <a:pt x="1271" y="2318"/>
                  </a:lnTo>
                  <a:lnTo>
                    <a:pt x="1271" y="1271"/>
                  </a:lnTo>
                  <a:lnTo>
                    <a:pt x="2316" y="1271"/>
                  </a:lnTo>
                  <a:lnTo>
                    <a:pt x="2319" y="1271"/>
                  </a:lnTo>
                  <a:lnTo>
                    <a:pt x="2334" y="1270"/>
                  </a:lnTo>
                  <a:lnTo>
                    <a:pt x="2403" y="1261"/>
                  </a:lnTo>
                  <a:lnTo>
                    <a:pt x="2466" y="1241"/>
                  </a:lnTo>
                  <a:lnTo>
                    <a:pt x="2530" y="1206"/>
                  </a:lnTo>
                  <a:lnTo>
                    <a:pt x="2559" y="1183"/>
                  </a:lnTo>
                  <a:lnTo>
                    <a:pt x="2570" y="1177"/>
                  </a:lnTo>
                  <a:lnTo>
                    <a:pt x="2579" y="1168"/>
                  </a:lnTo>
                  <a:lnTo>
                    <a:pt x="2586" y="1159"/>
                  </a:lnTo>
                  <a:lnTo>
                    <a:pt x="2612" y="1132"/>
                  </a:lnTo>
                  <a:lnTo>
                    <a:pt x="2653" y="1070"/>
                  </a:lnTo>
                  <a:lnTo>
                    <a:pt x="2680" y="1005"/>
                  </a:lnTo>
                  <a:lnTo>
                    <a:pt x="2683" y="994"/>
                  </a:lnTo>
                  <a:lnTo>
                    <a:pt x="2686" y="984"/>
                  </a:lnTo>
                  <a:lnTo>
                    <a:pt x="2697" y="921"/>
                  </a:lnTo>
                  <a:lnTo>
                    <a:pt x="2698" y="890"/>
                  </a:lnTo>
                  <a:lnTo>
                    <a:pt x="2698" y="877"/>
                  </a:lnTo>
                  <a:lnTo>
                    <a:pt x="2691" y="812"/>
                  </a:lnTo>
                  <a:lnTo>
                    <a:pt x="2685" y="787"/>
                  </a:lnTo>
                  <a:lnTo>
                    <a:pt x="2682" y="777"/>
                  </a:lnTo>
                  <a:lnTo>
                    <a:pt x="2670" y="742"/>
                  </a:lnTo>
                  <a:lnTo>
                    <a:pt x="2668" y="739"/>
                  </a:lnTo>
                  <a:lnTo>
                    <a:pt x="2664" y="729"/>
                  </a:lnTo>
                  <a:lnTo>
                    <a:pt x="2659" y="719"/>
                  </a:lnTo>
                  <a:lnTo>
                    <a:pt x="2654" y="709"/>
                  </a:lnTo>
                  <a:lnTo>
                    <a:pt x="2648" y="700"/>
                  </a:lnTo>
                  <a:lnTo>
                    <a:pt x="2648" y="698"/>
                  </a:lnTo>
                  <a:lnTo>
                    <a:pt x="2648" y="697"/>
                  </a:lnTo>
                  <a:lnTo>
                    <a:pt x="2647" y="697"/>
                  </a:lnTo>
                  <a:lnTo>
                    <a:pt x="2645" y="693"/>
                  </a:lnTo>
                  <a:lnTo>
                    <a:pt x="2644" y="689"/>
                  </a:lnTo>
                  <a:lnTo>
                    <a:pt x="2639" y="683"/>
                  </a:lnTo>
                  <a:lnTo>
                    <a:pt x="2638" y="681"/>
                  </a:lnTo>
                  <a:lnTo>
                    <a:pt x="2638" y="680"/>
                  </a:lnTo>
                  <a:lnTo>
                    <a:pt x="2638" y="678"/>
                  </a:lnTo>
                  <a:lnTo>
                    <a:pt x="2631" y="669"/>
                  </a:lnTo>
                  <a:lnTo>
                    <a:pt x="2625" y="660"/>
                  </a:lnTo>
                  <a:lnTo>
                    <a:pt x="2619" y="650"/>
                  </a:lnTo>
                  <a:lnTo>
                    <a:pt x="2614" y="639"/>
                  </a:lnTo>
                  <a:lnTo>
                    <a:pt x="2612" y="638"/>
                  </a:lnTo>
                  <a:lnTo>
                    <a:pt x="2612" y="635"/>
                  </a:lnTo>
                  <a:lnTo>
                    <a:pt x="2611" y="633"/>
                  </a:lnTo>
                  <a:lnTo>
                    <a:pt x="2606" y="624"/>
                  </a:lnTo>
                  <a:lnTo>
                    <a:pt x="2603" y="615"/>
                  </a:lnTo>
                  <a:lnTo>
                    <a:pt x="2599" y="606"/>
                  </a:lnTo>
                  <a:lnTo>
                    <a:pt x="2594" y="595"/>
                  </a:lnTo>
                  <a:lnTo>
                    <a:pt x="2590" y="585"/>
                  </a:lnTo>
                  <a:lnTo>
                    <a:pt x="2587" y="574"/>
                  </a:lnTo>
                  <a:lnTo>
                    <a:pt x="2583" y="564"/>
                  </a:lnTo>
                  <a:lnTo>
                    <a:pt x="2583" y="561"/>
                  </a:lnTo>
                  <a:lnTo>
                    <a:pt x="2579" y="547"/>
                  </a:lnTo>
                  <a:lnTo>
                    <a:pt x="2568" y="474"/>
                  </a:lnTo>
                  <a:lnTo>
                    <a:pt x="2567" y="443"/>
                  </a:lnTo>
                  <a:lnTo>
                    <a:pt x="2567" y="431"/>
                  </a:lnTo>
                  <a:lnTo>
                    <a:pt x="2568" y="420"/>
                  </a:lnTo>
                  <a:lnTo>
                    <a:pt x="2569" y="409"/>
                  </a:lnTo>
                  <a:lnTo>
                    <a:pt x="2570" y="397"/>
                  </a:lnTo>
                  <a:lnTo>
                    <a:pt x="2570" y="387"/>
                  </a:lnTo>
                  <a:lnTo>
                    <a:pt x="2572" y="376"/>
                  </a:lnTo>
                  <a:lnTo>
                    <a:pt x="2574" y="366"/>
                  </a:lnTo>
                  <a:lnTo>
                    <a:pt x="2576" y="355"/>
                  </a:lnTo>
                  <a:lnTo>
                    <a:pt x="2576" y="352"/>
                  </a:lnTo>
                  <a:lnTo>
                    <a:pt x="2579" y="341"/>
                  </a:lnTo>
                  <a:lnTo>
                    <a:pt x="2580" y="331"/>
                  </a:lnTo>
                  <a:lnTo>
                    <a:pt x="2585" y="320"/>
                  </a:lnTo>
                  <a:lnTo>
                    <a:pt x="2588" y="310"/>
                  </a:lnTo>
                  <a:lnTo>
                    <a:pt x="2591" y="300"/>
                  </a:lnTo>
                  <a:lnTo>
                    <a:pt x="2594" y="290"/>
                  </a:lnTo>
                  <a:lnTo>
                    <a:pt x="2599" y="280"/>
                  </a:lnTo>
                  <a:lnTo>
                    <a:pt x="2609" y="255"/>
                  </a:lnTo>
                  <a:lnTo>
                    <a:pt x="2621" y="231"/>
                  </a:lnTo>
                  <a:lnTo>
                    <a:pt x="2635" y="208"/>
                  </a:lnTo>
                  <a:lnTo>
                    <a:pt x="2650" y="186"/>
                  </a:lnTo>
                  <a:lnTo>
                    <a:pt x="2657" y="175"/>
                  </a:lnTo>
                  <a:lnTo>
                    <a:pt x="2665" y="164"/>
                  </a:lnTo>
                  <a:lnTo>
                    <a:pt x="2674" y="154"/>
                  </a:lnTo>
                  <a:lnTo>
                    <a:pt x="2683" y="145"/>
                  </a:lnTo>
                  <a:lnTo>
                    <a:pt x="2690" y="137"/>
                  </a:lnTo>
                  <a:lnTo>
                    <a:pt x="2698" y="130"/>
                  </a:lnTo>
                  <a:lnTo>
                    <a:pt x="2705" y="123"/>
                  </a:lnTo>
                  <a:lnTo>
                    <a:pt x="2713" y="116"/>
                  </a:lnTo>
                  <a:lnTo>
                    <a:pt x="2725" y="105"/>
                  </a:lnTo>
                  <a:lnTo>
                    <a:pt x="2781" y="64"/>
                  </a:lnTo>
                  <a:lnTo>
                    <a:pt x="2837" y="35"/>
                  </a:lnTo>
                  <a:lnTo>
                    <a:pt x="2839" y="35"/>
                  </a:lnTo>
                  <a:lnTo>
                    <a:pt x="2849" y="31"/>
                  </a:lnTo>
                  <a:lnTo>
                    <a:pt x="2916" y="11"/>
                  </a:lnTo>
                  <a:lnTo>
                    <a:pt x="2928" y="9"/>
                  </a:lnTo>
                  <a:lnTo>
                    <a:pt x="2940" y="6"/>
                  </a:lnTo>
                  <a:lnTo>
                    <a:pt x="2954" y="3"/>
                  </a:lnTo>
                  <a:lnTo>
                    <a:pt x="2967" y="3"/>
                  </a:lnTo>
                  <a:lnTo>
                    <a:pt x="2978" y="1"/>
                  </a:lnTo>
                  <a:lnTo>
                    <a:pt x="2988" y="0"/>
                  </a:lnTo>
                  <a:lnTo>
                    <a:pt x="2999" y="0"/>
                  </a:lnTo>
                  <a:lnTo>
                    <a:pt x="3009" y="0"/>
                  </a:lnTo>
                  <a:lnTo>
                    <a:pt x="3023" y="0"/>
                  </a:lnTo>
                  <a:lnTo>
                    <a:pt x="3036" y="1"/>
                  </a:lnTo>
                  <a:lnTo>
                    <a:pt x="3048" y="2"/>
                  </a:lnTo>
                  <a:lnTo>
                    <a:pt x="3061" y="3"/>
                  </a:lnTo>
                  <a:lnTo>
                    <a:pt x="3070" y="3"/>
                  </a:lnTo>
                  <a:lnTo>
                    <a:pt x="3080" y="5"/>
                  </a:lnTo>
                  <a:lnTo>
                    <a:pt x="3090" y="8"/>
                  </a:lnTo>
                  <a:lnTo>
                    <a:pt x="3103" y="10"/>
                  </a:lnTo>
                  <a:lnTo>
                    <a:pt x="3163" y="27"/>
                  </a:lnTo>
                  <a:lnTo>
                    <a:pt x="3222" y="54"/>
                  </a:lnTo>
                  <a:lnTo>
                    <a:pt x="3285" y="95"/>
                  </a:lnTo>
                  <a:lnTo>
                    <a:pt x="3330" y="136"/>
                  </a:lnTo>
                  <a:lnTo>
                    <a:pt x="3336" y="142"/>
                  </a:lnTo>
                  <a:lnTo>
                    <a:pt x="3342" y="150"/>
                  </a:lnTo>
                  <a:lnTo>
                    <a:pt x="3348" y="157"/>
                  </a:lnTo>
                  <a:lnTo>
                    <a:pt x="3356" y="166"/>
                  </a:lnTo>
                  <a:lnTo>
                    <a:pt x="3395" y="222"/>
                  </a:lnTo>
                  <a:lnTo>
                    <a:pt x="3423" y="280"/>
                  </a:lnTo>
                  <a:lnTo>
                    <a:pt x="3443" y="346"/>
                  </a:lnTo>
                  <a:lnTo>
                    <a:pt x="3445" y="358"/>
                  </a:lnTo>
                  <a:lnTo>
                    <a:pt x="3448" y="370"/>
                  </a:lnTo>
                  <a:lnTo>
                    <a:pt x="3451" y="384"/>
                  </a:lnTo>
                  <a:lnTo>
                    <a:pt x="3451" y="397"/>
                  </a:lnTo>
                  <a:lnTo>
                    <a:pt x="3452" y="409"/>
                  </a:lnTo>
                  <a:lnTo>
                    <a:pt x="3453" y="420"/>
                  </a:lnTo>
                  <a:lnTo>
                    <a:pt x="3453" y="431"/>
                  </a:lnTo>
                  <a:lnTo>
                    <a:pt x="3454" y="443"/>
                  </a:lnTo>
                  <a:lnTo>
                    <a:pt x="3453" y="461"/>
                  </a:lnTo>
                  <a:lnTo>
                    <a:pt x="3452" y="478"/>
                  </a:lnTo>
                  <a:lnTo>
                    <a:pt x="3450" y="495"/>
                  </a:lnTo>
                  <a:lnTo>
                    <a:pt x="3448" y="512"/>
                  </a:lnTo>
                  <a:lnTo>
                    <a:pt x="3445" y="529"/>
                  </a:lnTo>
                  <a:lnTo>
                    <a:pt x="3441" y="545"/>
                  </a:lnTo>
                  <a:lnTo>
                    <a:pt x="3437" y="561"/>
                  </a:lnTo>
                  <a:lnTo>
                    <a:pt x="3432" y="577"/>
                  </a:lnTo>
                  <a:lnTo>
                    <a:pt x="3432" y="579"/>
                  </a:lnTo>
                  <a:lnTo>
                    <a:pt x="3431" y="580"/>
                  </a:lnTo>
                  <a:lnTo>
                    <a:pt x="3431" y="582"/>
                  </a:lnTo>
                  <a:lnTo>
                    <a:pt x="3427" y="593"/>
                  </a:lnTo>
                  <a:lnTo>
                    <a:pt x="3401" y="650"/>
                  </a:lnTo>
                  <a:lnTo>
                    <a:pt x="3378" y="689"/>
                  </a:lnTo>
                  <a:lnTo>
                    <a:pt x="3377" y="693"/>
                  </a:lnTo>
                  <a:lnTo>
                    <a:pt x="3377" y="695"/>
                  </a:lnTo>
                  <a:lnTo>
                    <a:pt x="3369" y="705"/>
                  </a:lnTo>
                  <a:lnTo>
                    <a:pt x="3363" y="716"/>
                  </a:lnTo>
                  <a:lnTo>
                    <a:pt x="3358" y="728"/>
                  </a:lnTo>
                  <a:lnTo>
                    <a:pt x="3354" y="739"/>
                  </a:lnTo>
                  <a:lnTo>
                    <a:pt x="3348" y="750"/>
                  </a:lnTo>
                  <a:lnTo>
                    <a:pt x="3343" y="762"/>
                  </a:lnTo>
                  <a:lnTo>
                    <a:pt x="3339" y="775"/>
                  </a:lnTo>
                  <a:lnTo>
                    <a:pt x="3336" y="787"/>
                  </a:lnTo>
                  <a:lnTo>
                    <a:pt x="3333" y="798"/>
                  </a:lnTo>
                  <a:lnTo>
                    <a:pt x="3331" y="810"/>
                  </a:lnTo>
                  <a:lnTo>
                    <a:pt x="3322" y="875"/>
                  </a:lnTo>
                  <a:lnTo>
                    <a:pt x="3322" y="890"/>
                  </a:lnTo>
                  <a:lnTo>
                    <a:pt x="3330" y="967"/>
                  </a:lnTo>
                  <a:lnTo>
                    <a:pt x="3352" y="1038"/>
                  </a:lnTo>
                  <a:lnTo>
                    <a:pt x="3387" y="1103"/>
                  </a:lnTo>
                  <a:lnTo>
                    <a:pt x="3434" y="1159"/>
                  </a:lnTo>
                  <a:lnTo>
                    <a:pt x="3490" y="1206"/>
                  </a:lnTo>
                  <a:lnTo>
                    <a:pt x="3555" y="1241"/>
                  </a:lnTo>
                  <a:lnTo>
                    <a:pt x="3626" y="1263"/>
                  </a:lnTo>
                  <a:lnTo>
                    <a:pt x="3703" y="1271"/>
                  </a:lnTo>
                  <a:lnTo>
                    <a:pt x="4750" y="1271"/>
                  </a:lnTo>
                  <a:lnTo>
                    <a:pt x="4750" y="4750"/>
                  </a:lnTo>
                  <a:lnTo>
                    <a:pt x="1271" y="4750"/>
                  </a:lnTo>
                  <a:close/>
                </a:path>
              </a:pathLst>
            </a:custGeom>
            <a:noFill/>
            <a:ln w="38100">
              <a:solidFill>
                <a:srgbClr val="ED8B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dirty="0"/>
            </a:p>
          </p:txBody>
        </p:sp>
      </p:grpSp>
    </p:spTree>
    <p:extLst>
      <p:ext uri="{BB962C8B-B14F-4D97-AF65-F5344CB8AC3E}">
        <p14:creationId xmlns:p14="http://schemas.microsoft.com/office/powerpoint/2010/main" val="11128530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88580490"/>
              </p:ext>
            </p:extLst>
          </p:nvPr>
        </p:nvGraphicFramePr>
        <p:xfrm>
          <a:off x="1298575" y="2053710"/>
          <a:ext cx="7182817" cy="393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8504" y="867182"/>
            <a:ext cx="8434388" cy="850682"/>
          </a:xfrm>
          <a:prstGeom prst="rect">
            <a:avLst/>
          </a:prstGeom>
          <a:noFill/>
        </p:spPr>
        <p:txBody>
          <a:bodyPr wrap="square" lIns="91440" tIns="45720" rIns="91440" bIns="45720" rtlCol="0" anchor="t">
            <a:spAutoFit/>
          </a:bodyPr>
          <a:lstStyle/>
          <a:p>
            <a:pPr algn="just">
              <a:lnSpc>
                <a:spcPct val="120000"/>
              </a:lnSpc>
            </a:pPr>
            <a:r>
              <a:rPr lang="en-GB" sz="1400" dirty="0"/>
              <a:t>You will receive in-depth feedback and a career conversation with you lead assessor within one month of the assessment and development centre. Regardless of your outcome, you will have a recommended individual development pathway as a result of participating in the Assessment and Development Centre. </a:t>
            </a:r>
          </a:p>
        </p:txBody>
      </p:sp>
      <p:sp>
        <p:nvSpPr>
          <p:cNvPr id="5" name="Title 4">
            <a:extLst>
              <a:ext uri="{FF2B5EF4-FFF2-40B4-BE49-F238E27FC236}">
                <a16:creationId xmlns:a16="http://schemas.microsoft.com/office/drawing/2014/main" id="{6A5234F2-0F4F-4607-9476-F333FB2A5181}"/>
              </a:ext>
            </a:extLst>
          </p:cNvPr>
          <p:cNvSpPr>
            <a:spLocks noGrp="1"/>
          </p:cNvSpPr>
          <p:nvPr>
            <p:ph type="title"/>
          </p:nvPr>
        </p:nvSpPr>
        <p:spPr>
          <a:xfrm>
            <a:off x="488504" y="389788"/>
            <a:ext cx="4902776" cy="432931"/>
          </a:xfrm>
        </p:spPr>
        <p:txBody>
          <a:bodyPr>
            <a:noAutofit/>
          </a:bodyPr>
          <a:lstStyle/>
          <a:p>
            <a:r>
              <a:rPr lang="en-GB" sz="2600" dirty="0"/>
              <a:t>Feedback (Step 7)</a:t>
            </a:r>
          </a:p>
        </p:txBody>
      </p:sp>
      <p:sp>
        <p:nvSpPr>
          <p:cNvPr id="8" name="Slide Number Placeholder 2"/>
          <p:cNvSpPr>
            <a:spLocks noGrp="1"/>
          </p:cNvSpPr>
          <p:nvPr>
            <p:ph type="sldNum" sz="quarter" idx="4294967295"/>
          </p:nvPr>
        </p:nvSpPr>
        <p:spPr>
          <a:xfrm>
            <a:off x="0" y="6342063"/>
            <a:ext cx="1244600" cy="365125"/>
          </a:xfrm>
        </p:spPr>
        <p:txBody>
          <a:bodyPr/>
          <a:lstStyle/>
          <a:p>
            <a:fld id="{57D9D49F-09D1-4F7E-85FD-AD9ED9DC3521}" type="slidenum">
              <a:rPr lang="en-GB" sz="1100" smtClean="0"/>
              <a:t>8</a:t>
            </a:fld>
            <a:endParaRPr lang="en-GB" sz="1100" dirty="0"/>
          </a:p>
        </p:txBody>
      </p:sp>
    </p:spTree>
    <p:extLst>
      <p:ext uri="{BB962C8B-B14F-4D97-AF65-F5344CB8AC3E}">
        <p14:creationId xmlns:p14="http://schemas.microsoft.com/office/powerpoint/2010/main" val="3963484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786B24-B502-42BE-B132-B3F0872CE07B}"/>
              </a:ext>
            </a:extLst>
          </p:cNvPr>
          <p:cNvSpPr>
            <a:spLocks noGrp="1"/>
          </p:cNvSpPr>
          <p:nvPr>
            <p:ph type="title"/>
          </p:nvPr>
        </p:nvSpPr>
        <p:spPr/>
        <p:txBody>
          <a:bodyPr/>
          <a:lstStyle/>
          <a:p>
            <a:r>
              <a:rPr lang="en-GB"/>
              <a:t>Line Manager Guide</a:t>
            </a:r>
            <a:endParaRPr lang="en-GB" dirty="0"/>
          </a:p>
        </p:txBody>
      </p:sp>
    </p:spTree>
    <p:extLst>
      <p:ext uri="{BB962C8B-B14F-4D97-AF65-F5344CB8AC3E}">
        <p14:creationId xmlns:p14="http://schemas.microsoft.com/office/powerpoint/2010/main" val="3679657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2170</TotalTime>
  <Words>2112</Words>
  <Application>Microsoft Office PowerPoint</Application>
  <PresentationFormat>A4 Paper (210x297 mm)</PresentationFormat>
  <Paragraphs>242</Paragraphs>
  <Slides>18</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9" baseType="lpstr">
      <vt:lpstr>Arial</vt:lpstr>
      <vt:lpstr>Calibri</vt:lpstr>
      <vt:lpstr>Century Gothic</vt:lpstr>
      <vt:lpstr>Corbel</vt:lpstr>
      <vt:lpstr>Symbol</vt:lpstr>
      <vt:lpstr>Wingdings</vt:lpstr>
      <vt:lpstr>Wingdings 2</vt:lpstr>
      <vt:lpstr>Frame</vt:lpstr>
      <vt:lpstr>1_Office Theme</vt:lpstr>
      <vt:lpstr>Adobe Acrobat Document</vt:lpstr>
      <vt:lpstr>Microsoft Word Document</vt:lpstr>
      <vt:lpstr>Accelerated Director  Development Scheme (ADDS)  </vt:lpstr>
      <vt:lpstr>PowerPoint Presentation</vt:lpstr>
      <vt:lpstr>Introduction</vt:lpstr>
      <vt:lpstr>ADDS Leadership Development Programme Timeline</vt:lpstr>
      <vt:lpstr>Nomination Process</vt:lpstr>
      <vt:lpstr>Next Steps (Steps 1 &amp; 2)</vt:lpstr>
      <vt:lpstr>From Nomination to the Assessment and Development Centre (ADC) (Steps 3 – 6)</vt:lpstr>
      <vt:lpstr>Feedback (Step 7)</vt:lpstr>
      <vt:lpstr>Line Manager Guide</vt:lpstr>
      <vt:lpstr>Line Managers Guide to supporting your candidate</vt:lpstr>
      <vt:lpstr>The Executive Director Success Profile</vt:lpstr>
      <vt:lpstr>Post Submission- Next Steps</vt:lpstr>
      <vt:lpstr>Final Steps</vt:lpstr>
      <vt:lpstr>Candidate Guide</vt:lpstr>
      <vt:lpstr>Candidate Information</vt:lpstr>
      <vt:lpstr>ADDS nomination and support</vt:lpstr>
      <vt:lpstr>Next Steps</vt:lpstr>
      <vt:lpstr>Pre-Assessment  – What you need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WORLEY, Beverley (NHS HERTS VALLEYS CCG)</dc:creator>
  <cp:lastModifiedBy>WORLEY, Beverley (NHS HERTFORDSHIRE AND WEST ESSEX ICB - 06N)</cp:lastModifiedBy>
  <cp:revision>154</cp:revision>
  <dcterms:created xsi:type="dcterms:W3CDTF">2021-05-27T16:26:46Z</dcterms:created>
  <dcterms:modified xsi:type="dcterms:W3CDTF">2023-10-27T10:18:27Z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