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4" r:id="rId5"/>
  </p:sldMasterIdLst>
  <p:notesMasterIdLst>
    <p:notesMasterId r:id="rId14"/>
  </p:notesMasterIdLst>
  <p:sldIdLst>
    <p:sldId id="259" r:id="rId6"/>
    <p:sldId id="260" r:id="rId7"/>
    <p:sldId id="261" r:id="rId8"/>
    <p:sldId id="262" r:id="rId9"/>
    <p:sldId id="265" r:id="rId10"/>
    <p:sldId id="266" r:id="rId11"/>
    <p:sldId id="263"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13"/>
    <a:srgbClr val="04A7CE"/>
    <a:srgbClr val="AC146E"/>
    <a:srgbClr val="33CC33"/>
    <a:srgbClr val="000000"/>
    <a:srgbClr val="43556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22"/>
    <p:restoredTop sz="94693"/>
  </p:normalViewPr>
  <p:slideViewPr>
    <p:cSldViewPr snapToGrid="0" snapToObjects="1">
      <p:cViewPr varScale="1">
        <p:scale>
          <a:sx n="62" d="100"/>
          <a:sy n="62" d="100"/>
        </p:scale>
        <p:origin x="176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D1346-6BD7-894B-AB60-30B17F574EB7}" type="datetimeFigureOut">
              <a:rPr lang="en-US" smtClean="0"/>
              <a:t>3/10/2023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AAD5B-FC61-2E43-B246-A6588C9985AF}" type="slidenum">
              <a:rPr lang="en-US" smtClean="0"/>
              <a:t>‹#›</a:t>
            </a:fld>
            <a:endParaRPr lang="en-US"/>
          </a:p>
        </p:txBody>
      </p:sp>
    </p:spTree>
    <p:extLst>
      <p:ext uri="{BB962C8B-B14F-4D97-AF65-F5344CB8AC3E}">
        <p14:creationId xmlns:p14="http://schemas.microsoft.com/office/powerpoint/2010/main" val="30687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Sorry I cant be with you today at the community of practice and thank you to pat and her team for asking me to share my journey and insights during my career particularly related to leadership a, OD and talent management before I skip off on my next journey of retirement.</a:t>
            </a:r>
          </a:p>
          <a:p>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1</a:t>
            </a:fld>
            <a:endParaRPr lang="en-US"/>
          </a:p>
        </p:txBody>
      </p:sp>
    </p:spTree>
    <p:extLst>
      <p:ext uri="{BB962C8B-B14F-4D97-AF65-F5344CB8AC3E}">
        <p14:creationId xmlns:p14="http://schemas.microsoft.com/office/powerpoint/2010/main" val="423398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I thought I would share with you all where my career started  showing that being agile, seeking opportunities, always learning and developing are key to being whatever you want to be.</a:t>
            </a:r>
          </a:p>
          <a:p>
            <a:pPr marL="228600" indent="-228600">
              <a:buAutoNum type="arabicPeriod"/>
            </a:pPr>
            <a:r>
              <a:rPr lang="en-GB" dirty="0"/>
              <a:t>To share with you some quotes that inspire me </a:t>
            </a:r>
          </a:p>
          <a:p>
            <a:pPr marL="228600" indent="-228600">
              <a:buAutoNum type="arabicPeriod"/>
            </a:pPr>
            <a:r>
              <a:rPr lang="en-GB" dirty="0"/>
              <a:t>Some key points that made a difference to my career</a:t>
            </a:r>
          </a:p>
          <a:p>
            <a:pPr marL="228600" indent="-228600">
              <a:buAutoNum type="arabicPeriod"/>
            </a:pPr>
            <a:r>
              <a:rPr lang="en-GB" dirty="0"/>
              <a:t>And finally some tips to take forward Talent management</a:t>
            </a:r>
          </a:p>
        </p:txBody>
      </p:sp>
      <p:sp>
        <p:nvSpPr>
          <p:cNvPr id="4" name="Slide Number Placeholder 3"/>
          <p:cNvSpPr>
            <a:spLocks noGrp="1"/>
          </p:cNvSpPr>
          <p:nvPr>
            <p:ph type="sldNum" sz="quarter" idx="5"/>
          </p:nvPr>
        </p:nvSpPr>
        <p:spPr/>
        <p:txBody>
          <a:bodyPr/>
          <a:lstStyle/>
          <a:p>
            <a:fld id="{370AAD5B-FC61-2E43-B246-A6588C9985AF}" type="slidenum">
              <a:rPr lang="en-US" smtClean="0"/>
              <a:t>2</a:t>
            </a:fld>
            <a:endParaRPr lang="en-US"/>
          </a:p>
        </p:txBody>
      </p:sp>
    </p:spTree>
    <p:extLst>
      <p:ext uri="{BB962C8B-B14F-4D97-AF65-F5344CB8AC3E}">
        <p14:creationId xmlns:p14="http://schemas.microsoft.com/office/powerpoint/2010/main" val="378227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My NHS career started in January 1984 as a student nurse at the age of 19- a huge life changing experience which helped form the person I became as I moved through adulthood- I knew I enjoyed challenge, and making a difference to people. I also knew that after a period of time on a medical ward ill people weren’t necessarily for me.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I then trained as a midwife and thoroughly enjoying this for 4 years , however at this time working in the community was difficult to achieve and I wanted more autonomy and variation hence training to be a health visitor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10 years in H. visiting working in challenging communities provided me with the excitement and opportunities to grow and really make a difference- my interest in education, learning and development grew as I increasingly became involved in student and specialist training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Operational and clinical management gave me the insight into what we needed to have in place for our workforce to ensure safety, quality and competence… When I was contacted by another community trust to take on and education role for clinicians it seemed the right time to move away from clinical practice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 the professional educational manager became a learning and development manager focussing on all training clinical and non clinical and allowed me to build a learning and development team made of leads for each professional groups, mandatory and all other elements of training.-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After a brief break working for the local authority setting up extended schools and children centres I was lured back to the NHS in my old team as head of leadership, management development – building the offer available to the organisation and working with partners to achieve great leadership and management </a:t>
            </a:r>
            <a:r>
              <a:rPr lang="en-GB" dirty="0" err="1"/>
              <a:t>opportubites</a:t>
            </a:r>
            <a:r>
              <a:rPr lang="en-GB"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Again needing new challenges I took on the role of talent lead for the organisation – a great opportunity to embed this in to the culture in a focussed piece of work rather than being tagged onto my old role. I will talk about achievements later</a:t>
            </a:r>
          </a:p>
          <a:p>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3</a:t>
            </a:fld>
            <a:endParaRPr lang="en-US"/>
          </a:p>
        </p:txBody>
      </p:sp>
    </p:spTree>
    <p:extLst>
      <p:ext uri="{BB962C8B-B14F-4D97-AF65-F5344CB8AC3E}">
        <p14:creationId xmlns:p14="http://schemas.microsoft.com/office/powerpoint/2010/main" val="39982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statements have supported my growth and kept me going when I'm feeling challenged or a little lost- there are many quotes by great leaders on leadership that also resonate and that you will all be aware of too</a:t>
            </a:r>
          </a:p>
        </p:txBody>
      </p:sp>
      <p:sp>
        <p:nvSpPr>
          <p:cNvPr id="4" name="Slide Number Placeholder 3"/>
          <p:cNvSpPr>
            <a:spLocks noGrp="1"/>
          </p:cNvSpPr>
          <p:nvPr>
            <p:ph type="sldNum" sz="quarter" idx="5"/>
          </p:nvPr>
        </p:nvSpPr>
        <p:spPr/>
        <p:txBody>
          <a:bodyPr/>
          <a:lstStyle/>
          <a:p>
            <a:fld id="{370AAD5B-FC61-2E43-B246-A6588C9985AF}" type="slidenum">
              <a:rPr lang="en-US" smtClean="0"/>
              <a:t>4</a:t>
            </a:fld>
            <a:endParaRPr lang="en-US"/>
          </a:p>
        </p:txBody>
      </p:sp>
    </p:spTree>
    <p:extLst>
      <p:ext uri="{BB962C8B-B14F-4D97-AF65-F5344CB8AC3E}">
        <p14:creationId xmlns:p14="http://schemas.microsoft.com/office/powerpoint/2010/main" val="339913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We linked TM work to the people plan and workforce plan and reported into the relevant committees</a:t>
            </a:r>
          </a:p>
          <a:p>
            <a:pPr marL="228600" indent="-228600">
              <a:buFont typeface="+mj-lt"/>
              <a:buAutoNum type="arabicPeriod"/>
            </a:pPr>
            <a:r>
              <a:rPr lang="en-GB" dirty="0"/>
              <a:t>I developed a delivery plan to monitor progress</a:t>
            </a:r>
          </a:p>
          <a:p>
            <a:pPr marL="228600" indent="-228600">
              <a:buFont typeface="+mj-lt"/>
              <a:buAutoNum type="arabicPeriod"/>
            </a:pPr>
            <a:r>
              <a:rPr lang="en-GB" dirty="0"/>
              <a:t>We started succession planning and identification of critical roles for teams in the operational business units – adults then children's with the senior management team and then rolling out to band 7 level. Once this was embedded we rolled out to all corporate business units </a:t>
            </a:r>
            <a:r>
              <a:rPr lang="en-GB" dirty="0" err="1"/>
              <a:t>ie</a:t>
            </a:r>
            <a:r>
              <a:rPr lang="en-GB" dirty="0"/>
              <a:t> quality, finance, strategy and transformation, integrated business teams</a:t>
            </a:r>
          </a:p>
          <a:p>
            <a:pPr marL="228600" indent="-228600">
              <a:buFont typeface="+mj-lt"/>
              <a:buAutoNum type="arabicPeriod"/>
            </a:pPr>
            <a:r>
              <a:rPr lang="en-GB" dirty="0"/>
              <a:t>Use your senior leaders to share the good messages with their peers</a:t>
            </a:r>
          </a:p>
          <a:p>
            <a:pPr marL="228600" indent="-228600">
              <a:buFont typeface="+mj-lt"/>
              <a:buAutoNum type="arabicPeriod"/>
            </a:pPr>
            <a:r>
              <a:rPr lang="en-GB" dirty="0"/>
              <a:t>Use consistent paperwork/templates- we used those provided by the leadership academy as part of the resource/tool kit and adjusted these to meet our needs</a:t>
            </a:r>
          </a:p>
          <a:p>
            <a:pPr marL="228600" indent="-228600">
              <a:buFont typeface="+mj-lt"/>
              <a:buAutoNum type="arabicPeriod"/>
            </a:pPr>
            <a:r>
              <a:rPr lang="en-GB" dirty="0"/>
              <a:t>It was important to show the value in doing TM- we reported on development interventions, retention rates, portfolio restructure etc</a:t>
            </a:r>
          </a:p>
          <a:p>
            <a:pPr marL="228600" indent="-228600">
              <a:buFont typeface="+mj-lt"/>
              <a:buAutoNum type="arabicPeriod"/>
            </a:pPr>
            <a:r>
              <a:rPr lang="en-GB" dirty="0"/>
              <a:t>We were lucky to access the regional 4 day TM programme- this kick started our journey providing us with knowledge , confidence, resources and a network of like minded colleagues. The COP has continued with this as has the Futures Platform.</a:t>
            </a:r>
          </a:p>
          <a:p>
            <a:pPr marL="228600" indent="-228600">
              <a:buFont typeface="+mj-lt"/>
              <a:buAutoNum type="arabicPeriod"/>
            </a:pPr>
            <a:r>
              <a:rPr lang="en-GB" dirty="0"/>
              <a:t>As above connect with colleagues, share good practice, learn from each other</a:t>
            </a:r>
          </a:p>
        </p:txBody>
      </p:sp>
      <p:sp>
        <p:nvSpPr>
          <p:cNvPr id="4" name="Slide Number Placeholder 3"/>
          <p:cNvSpPr>
            <a:spLocks noGrp="1"/>
          </p:cNvSpPr>
          <p:nvPr>
            <p:ph type="sldNum" sz="quarter" idx="5"/>
          </p:nvPr>
        </p:nvSpPr>
        <p:spPr/>
        <p:txBody>
          <a:bodyPr/>
          <a:lstStyle/>
          <a:p>
            <a:fld id="{370AAD5B-FC61-2E43-B246-A6588C9985AF}" type="slidenum">
              <a:rPr lang="en-US" smtClean="0"/>
              <a:t>7</a:t>
            </a:fld>
            <a:endParaRPr lang="en-US"/>
          </a:p>
        </p:txBody>
      </p:sp>
    </p:spTree>
    <p:extLst>
      <p:ext uri="{BB962C8B-B14F-4D97-AF65-F5344CB8AC3E}">
        <p14:creationId xmlns:p14="http://schemas.microsoft.com/office/powerpoint/2010/main" val="97562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526" y="1894382"/>
            <a:ext cx="7159515" cy="1325563"/>
          </a:xfrm>
          <a:prstGeom prst="rect">
            <a:avLst/>
          </a:prstGeom>
        </p:spPr>
        <p:txBody>
          <a:bodyPr/>
          <a:lstStyle>
            <a:lvl1pPr>
              <a:lnSpc>
                <a:spcPts val="6000"/>
              </a:lnSpc>
              <a:defRPr sz="6600" b="1">
                <a:solidFill>
                  <a:srgbClr val="ED8B13"/>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1645526" y="3354881"/>
            <a:ext cx="5898273" cy="1563960"/>
          </a:xfrm>
          <a:prstGeom prst="rect">
            <a:avLst/>
          </a:prstGeom>
        </p:spPr>
        <p:txBody>
          <a:bodyPr/>
          <a:lstStyle>
            <a:lvl1pPr marL="0" indent="0">
              <a:lnSpc>
                <a:spcPts val="3500"/>
              </a:lnSpc>
              <a:buNone/>
              <a:defRPr sz="4000">
                <a:solidFill>
                  <a:srgbClr val="435564"/>
                </a:solidFill>
                <a:latin typeface="Arial" panose="020B0604020202020204" pitchFamily="34" charset="0"/>
                <a:cs typeface="Arial" panose="020B0604020202020204" pitchFamily="34" charset="0"/>
              </a:defRPr>
            </a:lvl1pPr>
            <a:lvl2pPr marL="457200" indent="0">
              <a:buNone/>
              <a:defRPr>
                <a:solidFill>
                  <a:srgbClr val="435564"/>
                </a:solidFill>
                <a:latin typeface="Arial" panose="020B0604020202020204" pitchFamily="34" charset="0"/>
                <a:cs typeface="Arial" panose="020B0604020202020204" pitchFamily="34" charset="0"/>
              </a:defRPr>
            </a:lvl2pPr>
            <a:lvl3pPr marL="914400" indent="0">
              <a:buNone/>
              <a:defRPr>
                <a:solidFill>
                  <a:srgbClr val="435564"/>
                </a:solidFill>
                <a:latin typeface="Arial" panose="020B0604020202020204" pitchFamily="34" charset="0"/>
                <a:cs typeface="Arial" panose="020B0604020202020204" pitchFamily="34" charset="0"/>
              </a:defRPr>
            </a:lvl3pPr>
            <a:lvl4pPr marL="1371600" indent="0">
              <a:buNone/>
              <a:defRPr>
                <a:solidFill>
                  <a:srgbClr val="435564"/>
                </a:solidFill>
                <a:latin typeface="Arial" panose="020B0604020202020204" pitchFamily="34" charset="0"/>
                <a:cs typeface="Arial" panose="020B0604020202020204" pitchFamily="34" charset="0"/>
              </a:defRPr>
            </a:lvl4pPr>
            <a:lvl5pPr marL="1828800" indent="0">
              <a:buNone/>
              <a:defRPr>
                <a:solidFill>
                  <a:srgbClr val="435564"/>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4894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 THIS SLIDE">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B753CED-EA97-9047-8E14-BC89F1AEE433}"/>
              </a:ext>
            </a:extLst>
          </p:cNvPr>
          <p:cNvSpPr>
            <a:spLocks noGrp="1"/>
          </p:cNvSpPr>
          <p:nvPr>
            <p:ph type="body" idx="11"/>
          </p:nvPr>
        </p:nvSpPr>
        <p:spPr>
          <a:xfrm>
            <a:off x="503765" y="1589351"/>
            <a:ext cx="8272841" cy="3578573"/>
          </a:xfrm>
          <a:prstGeom prst="rect">
            <a:avLst/>
          </a:prstGeom>
        </p:spPr>
        <p:txBody>
          <a:bodyPr/>
          <a:lstStyle>
            <a:lvl1pPr marL="0" indent="0">
              <a:buNone/>
              <a:defRPr sz="2000"/>
            </a:lvl1pPr>
          </a:lstStyle>
          <a:p>
            <a:r>
              <a:rPr lang="en-GB" b="1" dirty="0">
                <a:solidFill>
                  <a:schemeClr val="tx1"/>
                </a:solidFill>
                <a:latin typeface="Calibri" panose="020F0502020204030204" pitchFamily="34" charset="0"/>
                <a:cs typeface="Calibri" panose="020F0502020204030204" pitchFamily="34" charset="0"/>
              </a:rPr>
              <a:t>Text here</a:t>
            </a:r>
            <a:endParaRPr lang="en-GB" dirty="0">
              <a:solidFill>
                <a:schemeClr val="tx1"/>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Include text here as you need to. Adjust line spacing and font size to fit as required.</a:t>
            </a:r>
          </a:p>
        </p:txBody>
      </p:sp>
      <p:sp>
        <p:nvSpPr>
          <p:cNvPr id="4" name="Text Placeholder 2">
            <a:extLst>
              <a:ext uri="{FF2B5EF4-FFF2-40B4-BE49-F238E27FC236}">
                <a16:creationId xmlns:a16="http://schemas.microsoft.com/office/drawing/2014/main" id="{CAC544F7-0042-524F-907D-A556136C8E02}"/>
              </a:ext>
            </a:extLst>
          </p:cNvPr>
          <p:cNvSpPr>
            <a:spLocks noGrp="1"/>
          </p:cNvSpPr>
          <p:nvPr>
            <p:ph type="body" sz="quarter" idx="10" hasCustomPrompt="1"/>
          </p:nvPr>
        </p:nvSpPr>
        <p:spPr>
          <a:xfrm>
            <a:off x="503766" y="833772"/>
            <a:ext cx="7547741" cy="488978"/>
          </a:xfrm>
          <a:prstGeom prst="rect">
            <a:avLst/>
          </a:prstGeom>
        </p:spPr>
        <p:txBody>
          <a:bodyPr/>
          <a:lstStyle>
            <a:lvl1pPr marL="0" indent="0">
              <a:buNone/>
              <a:defRPr sz="3000" b="1">
                <a:solidFill>
                  <a:srgbClr val="AC146E"/>
                </a:solidFill>
                <a:latin typeface="Arial" panose="020B0604020202020204" pitchFamily="34" charset="0"/>
                <a:cs typeface="Arial" panose="020B0604020202020204" pitchFamily="34" charset="0"/>
              </a:defRPr>
            </a:lvl1pPr>
          </a:lstStyle>
          <a:p>
            <a:r>
              <a:rPr lang="en-GB" dirty="0">
                <a:solidFill>
                  <a:srgbClr val="AC146E"/>
                </a:solidFill>
              </a:rPr>
              <a:t>Slide heading</a:t>
            </a:r>
            <a:endParaRPr lang="en-US" dirty="0"/>
          </a:p>
        </p:txBody>
      </p:sp>
    </p:spTree>
    <p:extLst>
      <p:ext uri="{BB962C8B-B14F-4D97-AF65-F5344CB8AC3E}">
        <p14:creationId xmlns:p14="http://schemas.microsoft.com/office/powerpoint/2010/main" val="188547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B753CED-EA97-9047-8E14-BC89F1AEE433}"/>
              </a:ext>
            </a:extLst>
          </p:cNvPr>
          <p:cNvSpPr>
            <a:spLocks noGrp="1"/>
          </p:cNvSpPr>
          <p:nvPr>
            <p:ph type="body" idx="11"/>
          </p:nvPr>
        </p:nvSpPr>
        <p:spPr>
          <a:xfrm>
            <a:off x="503765" y="1589351"/>
            <a:ext cx="8272841" cy="3578573"/>
          </a:xfrm>
          <a:prstGeom prst="rect">
            <a:avLst/>
          </a:prstGeom>
        </p:spPr>
        <p:txBody>
          <a:bodyPr/>
          <a:lstStyle>
            <a:lvl1pPr marL="0" indent="0">
              <a:buNone/>
              <a:defRPr sz="2000"/>
            </a:lvl1pPr>
          </a:lstStyle>
          <a:p>
            <a:r>
              <a:rPr lang="en-GB" b="1" dirty="0">
                <a:solidFill>
                  <a:schemeClr val="tx1"/>
                </a:solidFill>
                <a:latin typeface="Calibri" panose="020F0502020204030204" pitchFamily="34" charset="0"/>
                <a:cs typeface="Calibri" panose="020F0502020204030204" pitchFamily="34" charset="0"/>
              </a:rPr>
              <a:t>Text here</a:t>
            </a:r>
            <a:endParaRPr lang="en-GB" dirty="0">
              <a:solidFill>
                <a:schemeClr val="tx1"/>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Include text here as you need to. Adjust line spacing and font size to fit as required.</a:t>
            </a:r>
          </a:p>
        </p:txBody>
      </p:sp>
      <p:sp>
        <p:nvSpPr>
          <p:cNvPr id="9" name="Text Placeholder 2">
            <a:extLst>
              <a:ext uri="{FF2B5EF4-FFF2-40B4-BE49-F238E27FC236}">
                <a16:creationId xmlns:a16="http://schemas.microsoft.com/office/drawing/2014/main" id="{CAC544F7-0042-524F-907D-A556136C8E02}"/>
              </a:ext>
            </a:extLst>
          </p:cNvPr>
          <p:cNvSpPr>
            <a:spLocks noGrp="1"/>
          </p:cNvSpPr>
          <p:nvPr>
            <p:ph type="body" sz="quarter" idx="10" hasCustomPrompt="1"/>
          </p:nvPr>
        </p:nvSpPr>
        <p:spPr>
          <a:xfrm>
            <a:off x="503766" y="833772"/>
            <a:ext cx="7547741" cy="488978"/>
          </a:xfrm>
          <a:prstGeom prst="rect">
            <a:avLst/>
          </a:prstGeom>
        </p:spPr>
        <p:txBody>
          <a:bodyPr/>
          <a:lstStyle>
            <a:lvl1pPr marL="0" indent="0">
              <a:buNone/>
              <a:defRPr sz="3000" b="1">
                <a:solidFill>
                  <a:srgbClr val="AC146E"/>
                </a:solidFill>
                <a:latin typeface="Arial" panose="020B0604020202020204" pitchFamily="34" charset="0"/>
                <a:cs typeface="Arial" panose="020B0604020202020204" pitchFamily="34" charset="0"/>
              </a:defRPr>
            </a:lvl1pPr>
          </a:lstStyle>
          <a:p>
            <a:r>
              <a:rPr lang="en-GB" dirty="0">
                <a:solidFill>
                  <a:srgbClr val="AC146E"/>
                </a:solidFill>
              </a:rPr>
              <a:t>Slide heading</a:t>
            </a:r>
            <a:endParaRPr lang="en-US" dirty="0"/>
          </a:p>
        </p:txBody>
      </p:sp>
    </p:spTree>
    <p:extLst>
      <p:ext uri="{BB962C8B-B14F-4D97-AF65-F5344CB8AC3E}">
        <p14:creationId xmlns:p14="http://schemas.microsoft.com/office/powerpoint/2010/main" val="2138033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133F3687-D445-0548-B983-EF62C258CE33}"/>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1071053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C60588B0-BA90-464D-A034-AA904BF127FD}"/>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194724080"/>
      </p:ext>
    </p:extLst>
  </p:cSld>
  <p:clrMap bg1="lt1" tx1="dk1" bg2="lt2" tx2="dk2" accent1="accent1" accent2="accent2" accent3="accent3" accent4="accent4" accent5="accent5" accent6="accent6" hlink="hlink" folHlink="folHlink"/>
  <p:sldLayoutIdLst>
    <p:sldLayoutId id="2147483683" r:id="rId1"/>
    <p:sldLayoutId id="21474836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onthecommons.org/magazine/caring-those-who-care" TargetMode="External"/><Relationship Id="rId13" Type="http://schemas.openxmlformats.org/officeDocument/2006/relationships/hyperlink" Target="https://creativecommons.org/licenses/by-nd/3.0/" TargetMode="External"/><Relationship Id="rId3" Type="http://schemas.openxmlformats.org/officeDocument/2006/relationships/image" Target="../media/image4.png"/><Relationship Id="rId7" Type="http://schemas.openxmlformats.org/officeDocument/2006/relationships/image" Target="../media/image6.jpg"/><Relationship Id="rId12" Type="http://schemas.openxmlformats.org/officeDocument/2006/relationships/hyperlink" Target="https://flickr.com/photos/51735839@n00/1331787492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videntlycochrane.net/midwife-led-care/" TargetMode="External"/><Relationship Id="rId11" Type="http://schemas.openxmlformats.org/officeDocument/2006/relationships/image" Target="../media/image8.jpg"/><Relationship Id="rId5" Type="http://schemas.openxmlformats.org/officeDocument/2006/relationships/image" Target="../media/image5.jpg"/><Relationship Id="rId15" Type="http://schemas.openxmlformats.org/officeDocument/2006/relationships/hyperlink" Target="https://wlresources.dpi.wi.gov/courseware/lesson/2138" TargetMode="External"/><Relationship Id="rId10" Type="http://schemas.openxmlformats.org/officeDocument/2006/relationships/hyperlink" Target="https://www.picpedia.org/highway-signs/m/manager.html" TargetMode="External"/><Relationship Id="rId4" Type="http://schemas.openxmlformats.org/officeDocument/2006/relationships/hyperlink" Target="https://freesvg.org/nurse40352" TargetMode="External"/><Relationship Id="rId9" Type="http://schemas.openxmlformats.org/officeDocument/2006/relationships/image" Target="../media/image7.jpg"/><Relationship Id="rId1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74F9A-BA8E-9845-9AC0-1A06FAC1A1FA}"/>
              </a:ext>
            </a:extLst>
          </p:cNvPr>
          <p:cNvSpPr>
            <a:spLocks noGrp="1"/>
          </p:cNvSpPr>
          <p:nvPr>
            <p:ph type="title"/>
          </p:nvPr>
        </p:nvSpPr>
        <p:spPr>
          <a:xfrm>
            <a:off x="671859" y="1945182"/>
            <a:ext cx="7159515" cy="4465892"/>
          </a:xfrm>
        </p:spPr>
        <p:txBody>
          <a:bodyPr/>
          <a:lstStyle/>
          <a:p>
            <a:pPr algn="ctr"/>
            <a:r>
              <a:rPr lang="en-GB" dirty="0">
                <a:solidFill>
                  <a:srgbClr val="AC146E"/>
                </a:solidFill>
              </a:rPr>
              <a:t>My Journey</a:t>
            </a:r>
            <a:br>
              <a:rPr lang="en-GB" dirty="0">
                <a:solidFill>
                  <a:srgbClr val="AC146E"/>
                </a:solidFill>
              </a:rPr>
            </a:br>
            <a:br>
              <a:rPr lang="en-GB" dirty="0">
                <a:solidFill>
                  <a:srgbClr val="AC146E"/>
                </a:solidFill>
              </a:rPr>
            </a:br>
            <a:br>
              <a:rPr lang="en-GB" dirty="0">
                <a:solidFill>
                  <a:srgbClr val="AC146E"/>
                </a:solidFill>
              </a:rPr>
            </a:br>
            <a:r>
              <a:rPr lang="en-GB" sz="2400" dirty="0">
                <a:solidFill>
                  <a:schemeClr val="bg2"/>
                </a:solidFill>
              </a:rPr>
              <a:t>Sharon Louzado- Leadership and OD project Manager-Talent  HCT</a:t>
            </a:r>
            <a:br>
              <a:rPr lang="en-GB" sz="2400" dirty="0">
                <a:solidFill>
                  <a:schemeClr val="bg2"/>
                </a:solidFill>
              </a:rPr>
            </a:br>
            <a:r>
              <a:rPr lang="en-GB" sz="1600" dirty="0">
                <a:solidFill>
                  <a:schemeClr val="bg2"/>
                </a:solidFill>
              </a:rPr>
              <a:t>March 2023</a:t>
            </a:r>
          </a:p>
        </p:txBody>
      </p:sp>
      <p:pic>
        <p:nvPicPr>
          <p:cNvPr id="4" name="Picture 3" descr="A picture containing person, clothing, person&#10;&#10;Description automatically generated">
            <a:extLst>
              <a:ext uri="{FF2B5EF4-FFF2-40B4-BE49-F238E27FC236}">
                <a16:creationId xmlns:a16="http://schemas.microsoft.com/office/drawing/2014/main" id="{14F1ED25-B86A-503C-DD06-19E6584C285F}"/>
              </a:ext>
            </a:extLst>
          </p:cNvPr>
          <p:cNvPicPr>
            <a:picLocks noChangeAspect="1"/>
          </p:cNvPicPr>
          <p:nvPr/>
        </p:nvPicPr>
        <p:blipFill>
          <a:blip r:embed="rId3"/>
          <a:stretch>
            <a:fillRect/>
          </a:stretch>
        </p:blipFill>
        <p:spPr>
          <a:xfrm>
            <a:off x="3509494" y="2855420"/>
            <a:ext cx="1539024" cy="1533525"/>
          </a:xfrm>
          <a:prstGeom prst="rect">
            <a:avLst/>
          </a:prstGeom>
        </p:spPr>
      </p:pic>
    </p:spTree>
    <p:extLst>
      <p:ext uri="{BB962C8B-B14F-4D97-AF65-F5344CB8AC3E}">
        <p14:creationId xmlns:p14="http://schemas.microsoft.com/office/powerpoint/2010/main" val="398760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lstStyle/>
          <a:p>
            <a:pPr marL="342900" indent="-342900">
              <a:buFont typeface="Arial" panose="020B0604020202020204" pitchFamily="34" charset="0"/>
              <a:buChar char="•"/>
            </a:pPr>
            <a:r>
              <a:rPr lang="en-GB" sz="2400" dirty="0"/>
              <a:t>Where it all started</a:t>
            </a:r>
          </a:p>
          <a:p>
            <a:endParaRPr lang="en-GB" sz="2400" dirty="0"/>
          </a:p>
          <a:p>
            <a:pPr marL="342900" indent="-342900">
              <a:buFont typeface="Arial" panose="020B0604020202020204" pitchFamily="34" charset="0"/>
              <a:buChar char="•"/>
            </a:pPr>
            <a:r>
              <a:rPr lang="en-GB" sz="2400" dirty="0"/>
              <a:t>My inspirations</a:t>
            </a:r>
          </a:p>
          <a:p>
            <a:endParaRPr lang="en-GB" sz="2400" dirty="0"/>
          </a:p>
          <a:p>
            <a:pPr marL="342900" indent="-342900">
              <a:buFont typeface="Arial" panose="020B0604020202020204" pitchFamily="34" charset="0"/>
              <a:buChar char="•"/>
            </a:pPr>
            <a:r>
              <a:rPr lang="en-GB" sz="2400" dirty="0"/>
              <a:t>Key points</a:t>
            </a:r>
          </a:p>
          <a:p>
            <a:endParaRPr lang="en-GB" sz="2400" dirty="0"/>
          </a:p>
          <a:p>
            <a:pPr marL="342900" indent="-342900">
              <a:buFont typeface="Arial" panose="020B0604020202020204" pitchFamily="34" charset="0"/>
              <a:buChar char="•"/>
            </a:pPr>
            <a:r>
              <a:rPr lang="en-GB" sz="2400" dirty="0"/>
              <a:t>Talent Management tips</a:t>
            </a:r>
          </a:p>
        </p:txBody>
      </p:sp>
      <p:sp>
        <p:nvSpPr>
          <p:cNvPr id="3" name="Text Placeholder 2"/>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22746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FB3F99-D17C-BC29-3551-5549EC086F1F}"/>
              </a:ext>
            </a:extLst>
          </p:cNvPr>
          <p:cNvSpPr>
            <a:spLocks noGrp="1"/>
          </p:cNvSpPr>
          <p:nvPr>
            <p:ph type="body" idx="11"/>
          </p:nvPr>
        </p:nvSpPr>
        <p:spPr>
          <a:xfrm>
            <a:off x="668152" y="833772"/>
            <a:ext cx="8272841" cy="5330722"/>
          </a:xfrm>
        </p:spPr>
        <p:txBody>
          <a:bodyPr/>
          <a:lstStyle/>
          <a:p>
            <a:endParaRPr lang="en-GB" dirty="0"/>
          </a:p>
        </p:txBody>
      </p:sp>
      <p:sp>
        <p:nvSpPr>
          <p:cNvPr id="3" name="Text Placeholder 2">
            <a:extLst>
              <a:ext uri="{FF2B5EF4-FFF2-40B4-BE49-F238E27FC236}">
                <a16:creationId xmlns:a16="http://schemas.microsoft.com/office/drawing/2014/main" id="{5030C75A-579F-A4CE-C4C1-794BC9AE6E98}"/>
              </a:ext>
            </a:extLst>
          </p:cNvPr>
          <p:cNvSpPr>
            <a:spLocks noGrp="1"/>
          </p:cNvSpPr>
          <p:nvPr>
            <p:ph type="body" sz="quarter" idx="10"/>
          </p:nvPr>
        </p:nvSpPr>
        <p:spPr/>
        <p:txBody>
          <a:bodyPr/>
          <a:lstStyle/>
          <a:p>
            <a:endParaRPr lang="en-GB" dirty="0"/>
          </a:p>
        </p:txBody>
      </p:sp>
      <p:pic>
        <p:nvPicPr>
          <p:cNvPr id="5" name="Picture 4" descr="A person wearing a garment&#10;&#10;Description automatically generated with low confidence">
            <a:extLst>
              <a:ext uri="{FF2B5EF4-FFF2-40B4-BE49-F238E27FC236}">
                <a16:creationId xmlns:a16="http://schemas.microsoft.com/office/drawing/2014/main" id="{2D576FF8-673E-8B17-6E28-EB5AECBAAC5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40464" y="79354"/>
            <a:ext cx="3531742" cy="1708653"/>
          </a:xfrm>
          <a:prstGeom prst="rect">
            <a:avLst/>
          </a:prstGeom>
        </p:spPr>
      </p:pic>
      <p:pic>
        <p:nvPicPr>
          <p:cNvPr id="7" name="Picture 6">
            <a:extLst>
              <a:ext uri="{FF2B5EF4-FFF2-40B4-BE49-F238E27FC236}">
                <a16:creationId xmlns:a16="http://schemas.microsoft.com/office/drawing/2014/main" id="{095BB711-10D0-9994-90D0-D8304168D59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668018" y="1675160"/>
            <a:ext cx="3250676" cy="1943412"/>
          </a:xfrm>
          <a:prstGeom prst="rect">
            <a:avLst/>
          </a:prstGeom>
        </p:spPr>
      </p:pic>
      <p:pic>
        <p:nvPicPr>
          <p:cNvPr id="10" name="Picture 9" descr="A group of children playing with toys&#10;&#10;Description automatically generated with low confidence">
            <a:extLst>
              <a:ext uri="{FF2B5EF4-FFF2-40B4-BE49-F238E27FC236}">
                <a16:creationId xmlns:a16="http://schemas.microsoft.com/office/drawing/2014/main" id="{73BABA39-BF58-D533-D193-4A8FBB8EE99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668018" y="4532929"/>
            <a:ext cx="3160972" cy="1708653"/>
          </a:xfrm>
          <a:prstGeom prst="rect">
            <a:avLst/>
          </a:prstGeom>
        </p:spPr>
      </p:pic>
      <p:pic>
        <p:nvPicPr>
          <p:cNvPr id="13" name="Picture 12" descr="A picture containing text, sky, outdoor, sign&#10;&#10;Description automatically generated">
            <a:extLst>
              <a:ext uri="{FF2B5EF4-FFF2-40B4-BE49-F238E27FC236}">
                <a16:creationId xmlns:a16="http://schemas.microsoft.com/office/drawing/2014/main" id="{A5A8D93E-2B5F-0A4A-39A9-4CDD9458EFB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408790" y="4891532"/>
            <a:ext cx="3810481" cy="1500497"/>
          </a:xfrm>
          <a:prstGeom prst="rect">
            <a:avLst/>
          </a:prstGeom>
        </p:spPr>
      </p:pic>
      <p:pic>
        <p:nvPicPr>
          <p:cNvPr id="16" name="Picture 15" descr="A baby wearing a graduation cap and gown sitting on a stack of books&#10;&#10;Description automatically generated with medium confidence">
            <a:extLst>
              <a:ext uri="{FF2B5EF4-FFF2-40B4-BE49-F238E27FC236}">
                <a16:creationId xmlns:a16="http://schemas.microsoft.com/office/drawing/2014/main" id="{2055B994-B2D1-CBE7-167C-35A9046DB712}"/>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33861" y="2830018"/>
            <a:ext cx="2106201" cy="2250038"/>
          </a:xfrm>
          <a:prstGeom prst="rect">
            <a:avLst/>
          </a:prstGeom>
        </p:spPr>
      </p:pic>
      <p:sp>
        <p:nvSpPr>
          <p:cNvPr id="17" name="TextBox 16">
            <a:extLst>
              <a:ext uri="{FF2B5EF4-FFF2-40B4-BE49-F238E27FC236}">
                <a16:creationId xmlns:a16="http://schemas.microsoft.com/office/drawing/2014/main" id="{834780DD-B7F4-A3AF-4F13-EECBE1224A2D}"/>
              </a:ext>
            </a:extLst>
          </p:cNvPr>
          <p:cNvSpPr txBox="1"/>
          <p:nvPr/>
        </p:nvSpPr>
        <p:spPr>
          <a:xfrm>
            <a:off x="585628" y="6858000"/>
            <a:ext cx="2106201" cy="369332"/>
          </a:xfrm>
          <a:prstGeom prst="rect">
            <a:avLst/>
          </a:prstGeom>
          <a:noFill/>
        </p:spPr>
        <p:txBody>
          <a:bodyPr wrap="square" rtlCol="0">
            <a:spAutoFit/>
          </a:bodyPr>
          <a:lstStyle/>
          <a:p>
            <a:r>
              <a:rPr lang="en-GB" sz="900">
                <a:hlinkClick r:id="rId12" tooltip="https://flickr.com/photos/51735839@n00/13317874924"/>
              </a:rPr>
              <a:t>This Photo</a:t>
            </a:r>
            <a:r>
              <a:rPr lang="en-GB" sz="900"/>
              <a:t> by Unknown Author is licensed under </a:t>
            </a:r>
            <a:r>
              <a:rPr lang="en-GB" sz="900">
                <a:hlinkClick r:id="rId13" tooltip="https://creativecommons.org/licenses/by-nd/3.0/"/>
              </a:rPr>
              <a:t>CC BY-ND</a:t>
            </a:r>
            <a:endParaRPr lang="en-GB" sz="900"/>
          </a:p>
        </p:txBody>
      </p:sp>
      <p:pic>
        <p:nvPicPr>
          <p:cNvPr id="19" name="Picture 18" descr="Diagram&#10;&#10;Description automatically generated">
            <a:extLst>
              <a:ext uri="{FF2B5EF4-FFF2-40B4-BE49-F238E27FC236}">
                <a16:creationId xmlns:a16="http://schemas.microsoft.com/office/drawing/2014/main" id="{1B4C22E1-6C5C-54AD-5B19-7F1B9AA3E5BB}"/>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396862" y="606237"/>
            <a:ext cx="2470859" cy="2035597"/>
          </a:xfrm>
          <a:prstGeom prst="rect">
            <a:avLst/>
          </a:prstGeom>
        </p:spPr>
      </p:pic>
      <p:sp>
        <p:nvSpPr>
          <p:cNvPr id="21" name="Rectangle 20">
            <a:extLst>
              <a:ext uri="{FF2B5EF4-FFF2-40B4-BE49-F238E27FC236}">
                <a16:creationId xmlns:a16="http://schemas.microsoft.com/office/drawing/2014/main" id="{9CB6FE00-3B9A-0846-E8D2-47B3F3CF5B6A}"/>
              </a:ext>
            </a:extLst>
          </p:cNvPr>
          <p:cNvSpPr/>
          <p:nvPr/>
        </p:nvSpPr>
        <p:spPr>
          <a:xfrm>
            <a:off x="2556578" y="2967335"/>
            <a:ext cx="4347655" cy="1754326"/>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Talent </a:t>
            </a:r>
          </a:p>
          <a:p>
            <a:pPr algn="ctr"/>
            <a:r>
              <a:rPr lang="en-US" sz="5400" b="1" cap="none" spc="0" dirty="0">
                <a:ln w="22225">
                  <a:solidFill>
                    <a:schemeClr val="accent2"/>
                  </a:solidFill>
                  <a:prstDash val="solid"/>
                </a:ln>
                <a:solidFill>
                  <a:schemeClr val="accent2">
                    <a:lumMod val="40000"/>
                    <a:lumOff val="60000"/>
                  </a:schemeClr>
                </a:solidFill>
                <a:effectLst/>
              </a:rPr>
              <a:t>Management</a:t>
            </a:r>
          </a:p>
        </p:txBody>
      </p:sp>
    </p:spTree>
    <p:extLst>
      <p:ext uri="{BB962C8B-B14F-4D97-AF65-F5344CB8AC3E}">
        <p14:creationId xmlns:p14="http://schemas.microsoft.com/office/powerpoint/2010/main" val="213300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BF1D86-D77A-53EC-16FF-027F7A9BE072}"/>
              </a:ext>
            </a:extLst>
          </p:cNvPr>
          <p:cNvSpPr>
            <a:spLocks noGrp="1"/>
          </p:cNvSpPr>
          <p:nvPr>
            <p:ph type="body" idx="11"/>
          </p:nvPr>
        </p:nvSpPr>
        <p:spPr>
          <a:xfrm>
            <a:off x="503765" y="1589351"/>
            <a:ext cx="8272841" cy="4718982"/>
          </a:xfrm>
        </p:spPr>
        <p:txBody>
          <a:bodyPr/>
          <a:lstStyle/>
          <a:p>
            <a:pPr marL="342900" indent="-342900">
              <a:buFont typeface="Arial" panose="020B0604020202020204" pitchFamily="34" charset="0"/>
              <a:buChar char="•"/>
            </a:pPr>
            <a:r>
              <a:rPr lang="en-GB" sz="24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Every day may not be good, but there is something good in every day.</a:t>
            </a:r>
          </a:p>
          <a:p>
            <a:endParaRPr lang="en-GB" sz="2400"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If Plan A doesn’t work, the alphabet has 25 more letters.</a:t>
            </a:r>
          </a:p>
          <a:p>
            <a:endParaRPr lang="en-GB" sz="2400"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dream doesn’t become reality through magic; it takes sweat, determination and hard work.</a:t>
            </a:r>
          </a:p>
          <a:p>
            <a:endParaRPr lang="en-GB" sz="24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If your ship doesn’t come in, swim out to it</a:t>
            </a:r>
          </a:p>
          <a:p>
            <a:endParaRPr lang="en-GB" sz="2400"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Don’t be afraid to fail. Be afraid not to try.</a:t>
            </a:r>
            <a:endParaRPr lang="en-GB" sz="2400"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A01741FA-652E-4F4A-E96E-40DB4DB50F30}"/>
              </a:ext>
            </a:extLst>
          </p:cNvPr>
          <p:cNvSpPr>
            <a:spLocks noGrp="1"/>
          </p:cNvSpPr>
          <p:nvPr>
            <p:ph type="body" sz="quarter" idx="10"/>
          </p:nvPr>
        </p:nvSpPr>
        <p:spPr/>
        <p:txBody>
          <a:bodyPr/>
          <a:lstStyle/>
          <a:p>
            <a:r>
              <a:rPr lang="en-GB" dirty="0"/>
              <a:t>Statements that keep me grounded</a:t>
            </a:r>
          </a:p>
        </p:txBody>
      </p:sp>
    </p:spTree>
    <p:extLst>
      <p:ext uri="{BB962C8B-B14F-4D97-AF65-F5344CB8AC3E}">
        <p14:creationId xmlns:p14="http://schemas.microsoft.com/office/powerpoint/2010/main" val="162245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7B323-E677-CAFB-25C5-C6B354DFF24B}"/>
              </a:ext>
            </a:extLst>
          </p:cNvPr>
          <p:cNvSpPr>
            <a:spLocks noGrp="1"/>
          </p:cNvSpPr>
          <p:nvPr>
            <p:ph type="body" idx="11"/>
          </p:nvPr>
        </p:nvSpPr>
        <p:spPr>
          <a:xfrm>
            <a:off x="503765" y="1589351"/>
            <a:ext cx="8272841" cy="3979242"/>
          </a:xfrm>
        </p:spPr>
        <p:txBody>
          <a:bodyPr/>
          <a:lstStyle/>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Quality improvement - right person in right job with appropriate skill set = improved patient safety</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Financial performance - reduced turnover rates, improved retention rates, opportunity to share talent resources across the system</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Staff survey - improved staff satisfaction due to meaningful conversations and opportunity, increased internal growth/promotion</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System working-greater resource for system, shared development and roles</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EDI - transparent processes, opportunities and challenges to meet organisational and national targets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3" name="Text Placeholder 2">
            <a:extLst>
              <a:ext uri="{FF2B5EF4-FFF2-40B4-BE49-F238E27FC236}">
                <a16:creationId xmlns:a16="http://schemas.microsoft.com/office/drawing/2014/main" id="{305A9B78-C9BB-8D3A-F118-B8D8971A94F3}"/>
              </a:ext>
            </a:extLst>
          </p:cNvPr>
          <p:cNvSpPr>
            <a:spLocks noGrp="1"/>
          </p:cNvSpPr>
          <p:nvPr>
            <p:ph type="body" sz="quarter" idx="10"/>
          </p:nvPr>
        </p:nvSpPr>
        <p:spPr/>
        <p:txBody>
          <a:bodyPr/>
          <a:lstStyle/>
          <a:p>
            <a:pPr algn="ctr"/>
            <a:r>
              <a:rPr lang="en-GB" dirty="0"/>
              <a:t>The Impact of HCTs Talent Management</a:t>
            </a:r>
          </a:p>
        </p:txBody>
      </p:sp>
    </p:spTree>
    <p:extLst>
      <p:ext uri="{BB962C8B-B14F-4D97-AF65-F5344CB8AC3E}">
        <p14:creationId xmlns:p14="http://schemas.microsoft.com/office/powerpoint/2010/main" val="237901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7B2603-4A5A-5A35-CBE9-E6652754E867}"/>
              </a:ext>
            </a:extLst>
          </p:cNvPr>
          <p:cNvSpPr>
            <a:spLocks noGrp="1"/>
          </p:cNvSpPr>
          <p:nvPr>
            <p:ph type="body" idx="11"/>
          </p:nvPr>
        </p:nvSpPr>
        <p:spPr>
          <a:xfrm>
            <a:off x="503765" y="1322750"/>
            <a:ext cx="8272841" cy="5334903"/>
          </a:xfrm>
        </p:spPr>
        <p:txBody>
          <a:bodyPr/>
          <a:lstStyle/>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Career conversations embedded in appraisals</a:t>
            </a:r>
          </a:p>
          <a:p>
            <a:pPr marL="342900" lvl="0" indent="-342900">
              <a:lnSpc>
                <a:spcPct val="107000"/>
              </a:lnSpc>
              <a:spcAft>
                <a:spcPts val="8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Readiness/Potential ratings currently recorded in BI portal</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Talent manager in post leading work</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Succession planning and critical role identification work in Operational and corporate  business units in place. </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TM forms part of the Workforce planning steering group </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Talent Programmes for b2-4, b5-7 and b8+ in place. With positive impact evidenced, career conversations and learning mentors offered as part of the programme.</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HCT culture supports TM - HCT was an early adopter site for the diagnostic tool kit and pilot site for S4G framework</a:t>
            </a:r>
          </a:p>
          <a:p>
            <a:pPr marL="342900" lvl="0" indent="-342900">
              <a:lnSpc>
                <a:spcPct val="107000"/>
              </a:lnSpc>
              <a:spcAft>
                <a:spcPts val="8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HCT is currently undertaking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NHSi</a:t>
            </a:r>
            <a:r>
              <a:rPr lang="en-GB" sz="2000" dirty="0">
                <a:effectLst/>
                <a:latin typeface="Calibri" panose="020F0502020204030204" pitchFamily="34" charset="0"/>
                <a:ea typeface="Calibri" panose="020F0502020204030204" pitchFamily="34" charset="0"/>
                <a:cs typeface="Times New Roman" panose="02020603050405020304" pitchFamily="18" charset="0"/>
              </a:rPr>
              <a:t> Cultural and Organisational assessment </a:t>
            </a:r>
            <a:endParaRPr lang="en-GB" sz="20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9E74B5E0-65F4-CD64-EEAE-4AD10196FC05}"/>
              </a:ext>
            </a:extLst>
          </p:cNvPr>
          <p:cNvSpPr>
            <a:spLocks noGrp="1"/>
          </p:cNvSpPr>
          <p:nvPr>
            <p:ph type="body" sz="quarter" idx="10"/>
          </p:nvPr>
        </p:nvSpPr>
        <p:spPr/>
        <p:txBody>
          <a:bodyPr/>
          <a:lstStyle/>
          <a:p>
            <a:r>
              <a:rPr lang="en-GB" dirty="0"/>
              <a:t>Our TM Successes</a:t>
            </a:r>
          </a:p>
        </p:txBody>
      </p:sp>
    </p:spTree>
    <p:extLst>
      <p:ext uri="{BB962C8B-B14F-4D97-AF65-F5344CB8AC3E}">
        <p14:creationId xmlns:p14="http://schemas.microsoft.com/office/powerpoint/2010/main" val="9482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B40C7-E48B-F183-DF0D-A0DAE9FF1C4B}"/>
              </a:ext>
            </a:extLst>
          </p:cNvPr>
          <p:cNvSpPr>
            <a:spLocks noGrp="1"/>
          </p:cNvSpPr>
          <p:nvPr>
            <p:ph type="body" idx="11"/>
          </p:nvPr>
        </p:nvSpPr>
        <p:spPr>
          <a:xfrm>
            <a:off x="503765" y="1596482"/>
            <a:ext cx="8272841" cy="4239239"/>
          </a:xfrm>
        </p:spPr>
        <p:txBody>
          <a:bodyPr/>
          <a:lstStyle/>
          <a:p>
            <a:pPr marL="342900" indent="-342900">
              <a:buFont typeface="Arial" panose="020B0604020202020204" pitchFamily="34" charset="0"/>
              <a:buChar char="•"/>
            </a:pPr>
            <a:r>
              <a:rPr lang="en-GB" sz="2400" dirty="0"/>
              <a:t>Get executive buy in- link to strategy and culture</a:t>
            </a:r>
          </a:p>
          <a:p>
            <a:pPr marL="342900" indent="-342900">
              <a:buFont typeface="Arial" panose="020B0604020202020204" pitchFamily="34" charset="0"/>
              <a:buChar char="•"/>
            </a:pPr>
            <a:r>
              <a:rPr lang="en-GB" sz="2400" dirty="0"/>
              <a:t>Have a plan</a:t>
            </a:r>
          </a:p>
          <a:p>
            <a:pPr marL="342900" indent="-342900">
              <a:buFont typeface="Arial" panose="020B0604020202020204" pitchFamily="34" charset="0"/>
              <a:buChar char="•"/>
            </a:pPr>
            <a:r>
              <a:rPr lang="en-GB" sz="2400" dirty="0"/>
              <a:t>Start small and grow</a:t>
            </a:r>
          </a:p>
          <a:p>
            <a:pPr marL="342900" indent="-342900">
              <a:buFont typeface="Arial" panose="020B0604020202020204" pitchFamily="34" charset="0"/>
              <a:buChar char="•"/>
            </a:pPr>
            <a:r>
              <a:rPr lang="en-GB" sz="2400" dirty="0"/>
              <a:t>Create allies </a:t>
            </a:r>
          </a:p>
          <a:p>
            <a:pPr marL="342900" indent="-342900">
              <a:buFont typeface="Arial" panose="020B0604020202020204" pitchFamily="34" charset="0"/>
              <a:buChar char="•"/>
            </a:pPr>
            <a:r>
              <a:rPr lang="en-GB" sz="2400" dirty="0"/>
              <a:t>Use templates </a:t>
            </a:r>
          </a:p>
          <a:p>
            <a:pPr marL="342900" indent="-342900">
              <a:buFont typeface="Arial" panose="020B0604020202020204" pitchFamily="34" charset="0"/>
              <a:buChar char="•"/>
            </a:pPr>
            <a:r>
              <a:rPr lang="en-GB" sz="2400" dirty="0"/>
              <a:t>Demonstrate impact and value in the work through reporting.</a:t>
            </a:r>
          </a:p>
          <a:p>
            <a:pPr marL="342900" indent="-342900">
              <a:buFont typeface="Arial" panose="020B0604020202020204" pitchFamily="34" charset="0"/>
              <a:buChar char="•"/>
            </a:pPr>
            <a:r>
              <a:rPr lang="en-GB" sz="2400" dirty="0"/>
              <a:t>Access TM resources/training/support </a:t>
            </a:r>
          </a:p>
          <a:p>
            <a:pPr marL="342900" indent="-342900">
              <a:buFont typeface="Arial" panose="020B0604020202020204" pitchFamily="34" charset="0"/>
              <a:buChar char="•"/>
            </a:pPr>
            <a:r>
              <a:rPr lang="en-GB" sz="2400" dirty="0"/>
              <a:t>Work / support/share TM within the community of practice</a:t>
            </a:r>
          </a:p>
        </p:txBody>
      </p:sp>
      <p:sp>
        <p:nvSpPr>
          <p:cNvPr id="3" name="Text Placeholder 2">
            <a:extLst>
              <a:ext uri="{FF2B5EF4-FFF2-40B4-BE49-F238E27FC236}">
                <a16:creationId xmlns:a16="http://schemas.microsoft.com/office/drawing/2014/main" id="{151F6243-0325-1A66-6A41-9FDB9DF535EA}"/>
              </a:ext>
            </a:extLst>
          </p:cNvPr>
          <p:cNvSpPr>
            <a:spLocks noGrp="1"/>
          </p:cNvSpPr>
          <p:nvPr>
            <p:ph type="body" sz="quarter" idx="10"/>
          </p:nvPr>
        </p:nvSpPr>
        <p:spPr/>
        <p:txBody>
          <a:bodyPr/>
          <a:lstStyle/>
          <a:p>
            <a:r>
              <a:rPr lang="en-GB" dirty="0"/>
              <a:t>Key learning points to embed TM</a:t>
            </a:r>
          </a:p>
        </p:txBody>
      </p:sp>
    </p:spTree>
    <p:extLst>
      <p:ext uri="{BB962C8B-B14F-4D97-AF65-F5344CB8AC3E}">
        <p14:creationId xmlns:p14="http://schemas.microsoft.com/office/powerpoint/2010/main" val="34440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07BD89-FEF6-B4EC-F954-72773AFD13B0}"/>
              </a:ext>
            </a:extLst>
          </p:cNvPr>
          <p:cNvSpPr>
            <a:spLocks noGrp="1"/>
          </p:cNvSpPr>
          <p:nvPr>
            <p:ph type="body" idx="11"/>
          </p:nvPr>
        </p:nvSpPr>
        <p:spPr>
          <a:xfrm>
            <a:off x="503765" y="1589351"/>
            <a:ext cx="8272841" cy="4780627"/>
          </a:xfrm>
        </p:spPr>
        <p:txBody>
          <a:bodyPr/>
          <a:lstStyle/>
          <a:p>
            <a:r>
              <a:rPr lang="en-GB" dirty="0"/>
              <a:t>Thank you to the Talent and Leadership team- Karen, Pat and Hannah for their ongoing support, dedication and provision of opportunities</a:t>
            </a:r>
          </a:p>
          <a:p>
            <a:endParaRPr lang="en-GB" dirty="0"/>
          </a:p>
          <a:p>
            <a:endParaRPr lang="en-GB" dirty="0"/>
          </a:p>
          <a:p>
            <a:r>
              <a:rPr lang="en-GB" dirty="0"/>
              <a:t>Thank you to all of the Community of Practice colleagues who have so readily shared their TM journeys</a:t>
            </a:r>
          </a:p>
          <a:p>
            <a:endParaRPr lang="en-GB" dirty="0"/>
          </a:p>
          <a:p>
            <a:r>
              <a:rPr lang="en-GB" dirty="0"/>
              <a:t>Thank you to Andrea at Silver Maple for inspiring and supporting  me to drive forward our TM agenda</a:t>
            </a:r>
          </a:p>
          <a:p>
            <a:pPr algn="ctr"/>
            <a:endParaRPr lang="en-GB" dirty="0"/>
          </a:p>
          <a:p>
            <a:pPr algn="ctr"/>
            <a:r>
              <a:rPr lang="en-GB" sz="2400" b="1" dirty="0"/>
              <a:t>Good Luck to you all</a:t>
            </a:r>
          </a:p>
        </p:txBody>
      </p:sp>
      <p:sp>
        <p:nvSpPr>
          <p:cNvPr id="3" name="Text Placeholder 2">
            <a:extLst>
              <a:ext uri="{FF2B5EF4-FFF2-40B4-BE49-F238E27FC236}">
                <a16:creationId xmlns:a16="http://schemas.microsoft.com/office/drawing/2014/main" id="{47F79BA7-9CD2-8021-0399-353B92CDAFB4}"/>
              </a:ext>
            </a:extLst>
          </p:cNvPr>
          <p:cNvSpPr>
            <a:spLocks noGrp="1"/>
          </p:cNvSpPr>
          <p:nvPr>
            <p:ph type="body" sz="quarter" idx="10"/>
          </p:nvPr>
        </p:nvSpPr>
        <p:spPr/>
        <p:txBody>
          <a:bodyPr/>
          <a:lstStyle/>
          <a:p>
            <a:r>
              <a:rPr lang="en-GB" dirty="0"/>
              <a:t>Thanks and sign off</a:t>
            </a:r>
          </a:p>
        </p:txBody>
      </p:sp>
    </p:spTree>
    <p:extLst>
      <p:ext uri="{BB962C8B-B14F-4D97-AF65-F5344CB8AC3E}">
        <p14:creationId xmlns:p14="http://schemas.microsoft.com/office/powerpoint/2010/main" val="2784985066"/>
      </p:ext>
    </p:extLst>
  </p:cSld>
  <p:clrMapOvr>
    <a:masterClrMapping/>
  </p:clrMapOvr>
</p:sld>
</file>

<file path=ppt/theme/theme1.xml><?xml version="1.0" encoding="utf-8"?>
<a:theme xmlns:a="http://schemas.openxmlformats.org/drawingml/2006/main" name="Office Theme">
  <a:themeElements>
    <a:clrScheme name="Herts Colours">
      <a:dk1>
        <a:srgbClr val="ED8B13"/>
      </a:dk1>
      <a:lt1>
        <a:srgbClr val="435564"/>
      </a:lt1>
      <a:dk2>
        <a:srgbClr val="435564"/>
      </a:dk2>
      <a:lt2>
        <a:srgbClr val="435564"/>
      </a:lt2>
      <a:accent1>
        <a:srgbClr val="ED8B13"/>
      </a:accent1>
      <a:accent2>
        <a:srgbClr val="04A7CE"/>
      </a:accent2>
      <a:accent3>
        <a:srgbClr val="AC146E"/>
      </a:accent3>
      <a:accent4>
        <a:srgbClr val="522769"/>
      </a:accent4>
      <a:accent5>
        <a:srgbClr val="A72020"/>
      </a:accent5>
      <a:accent6>
        <a:srgbClr val="ED8B13"/>
      </a:accent6>
      <a:hlink>
        <a:srgbClr val="ED8B13"/>
      </a:hlink>
      <a:folHlink>
        <a:srgbClr val="5B9BD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3ff2bba-8eb1-4f0d-ba45-c155e19144f0">
      <Terms xmlns="http://schemas.microsoft.com/office/infopath/2007/PartnerControls"/>
    </lcf76f155ced4ddcb4097134ff3c332f>
    <TaxCatchAll xmlns="cccaf3ac-2de9-44d4-aa31-54302fceb5f7"/>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88CBA714C67445A7637C57AFF13745" ma:contentTypeVersion="14" ma:contentTypeDescription="Create a new document." ma:contentTypeScope="" ma:versionID="db7c4a7c75734d3f5a7149e1527acbc2">
  <xsd:schema xmlns:xsd="http://www.w3.org/2001/XMLSchema" xmlns:xs="http://www.w3.org/2001/XMLSchema" xmlns:p="http://schemas.microsoft.com/office/2006/metadata/properties" xmlns:ns2="a3a155f4-855a-4d7b-9ef2-804c5f0d3989" xmlns:ns3="83ff2bba-8eb1-4f0d-ba45-c155e19144f0" xmlns:ns4="cccaf3ac-2de9-44d4-aa31-54302fceb5f7" targetNamespace="http://schemas.microsoft.com/office/2006/metadata/properties" ma:root="true" ma:fieldsID="94b1e51c9842ca8f92e1d82412fa6fee" ns2:_="" ns3:_="" ns4:_="">
    <xsd:import namespace="a3a155f4-855a-4d7b-9ef2-804c5f0d3989"/>
    <xsd:import namespace="83ff2bba-8eb1-4f0d-ba45-c155e19144f0"/>
    <xsd:import namespace="cccaf3ac-2de9-44d4-aa31-54302fceb5f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155f4-855a-4d7b-9ef2-804c5f0d39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ff2bba-8eb1-4f0d-ba45-c155e19144f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0efce70-76e9-4fb5-a9e0-04078991b364}" ma:internalName="TaxCatchAll" ma:showField="CatchAllData" ma:web="a3a155f4-855a-4d7b-9ef2-804c5f0d39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BF160A-A07B-4FE0-9F74-769CC77D6BAA}">
  <ds:schemaRefs>
    <ds:schemaRef ds:uri="http://purl.org/dc/dcmitype/"/>
    <ds:schemaRef ds:uri="http://schemas.microsoft.com/office/infopath/2007/PartnerControls"/>
    <ds:schemaRef ds:uri="cccaf3ac-2de9-44d4-aa31-54302fceb5f7"/>
    <ds:schemaRef ds:uri="a3a155f4-855a-4d7b-9ef2-804c5f0d3989"/>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 ds:uri="83ff2bba-8eb1-4f0d-ba45-c155e19144f0"/>
    <ds:schemaRef ds:uri="http://purl.org/dc/elements/1.1/"/>
  </ds:schemaRefs>
</ds:datastoreItem>
</file>

<file path=customXml/itemProps2.xml><?xml version="1.0" encoding="utf-8"?>
<ds:datastoreItem xmlns:ds="http://schemas.openxmlformats.org/officeDocument/2006/customXml" ds:itemID="{7AB09ED4-4C54-4D2E-AE6E-CB8C230D1E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a155f4-855a-4d7b-9ef2-804c5f0d3989"/>
    <ds:schemaRef ds:uri="83ff2bba-8eb1-4f0d-ba45-c155e19144f0"/>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1C4271-0383-436D-99B5-DA86682375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1009</TotalTime>
  <Words>1139</Words>
  <Application>Microsoft Office PowerPoint</Application>
  <PresentationFormat>On-screen Show (4:3)</PresentationFormat>
  <Paragraphs>80</Paragraphs>
  <Slides>8</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Symbol</vt:lpstr>
      <vt:lpstr>Office Theme</vt:lpstr>
      <vt:lpstr>1_Office Theme</vt:lpstr>
      <vt:lpstr>My Journey   Sharon Louzado- Leadership and OD project Manager-Talent  HCT March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Hannah Morris</cp:lastModifiedBy>
  <cp:revision>81</cp:revision>
  <dcterms:created xsi:type="dcterms:W3CDTF">2019-11-21T15:09:26Z</dcterms:created>
  <dcterms:modified xsi:type="dcterms:W3CDTF">2023-03-10T13:18:24Z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0x0101007388CBA714C67445A7637C57AFF13745</vt:lpwstr>
  </property>
</Properties>
</file>