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9"/>
  </p:notesMasterIdLst>
  <p:handoutMasterIdLst>
    <p:handoutMasterId r:id="rId10"/>
  </p:handout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71" autoAdjust="0"/>
    <p:restoredTop sz="94674" autoAdjust="0"/>
  </p:normalViewPr>
  <p:slideViewPr>
    <p:cSldViewPr snapToGrid="0" snapToObjects="1">
      <p:cViewPr varScale="1">
        <p:scale>
          <a:sx n="67" d="100"/>
          <a:sy n="67" d="100"/>
        </p:scale>
        <p:origin x="1000"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10/03/2023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10/03/2023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3CFCDE03-0EEA-4F49-A6B9-58B291621EE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90000" y="360000"/>
            <a:ext cx="953272" cy="720000"/>
          </a:xfrm>
          <a:prstGeom prst="rect">
            <a:avLst/>
          </a:prstGeom>
          <a:noFill/>
          <a:ln>
            <a:noFill/>
          </a:ln>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90000" y="360000"/>
            <a:ext cx="953272" cy="720000"/>
          </a:xfrm>
          <a:prstGeom prst="rect">
            <a:avLst/>
          </a:prstGeom>
          <a:noFill/>
          <a:ln>
            <a:noFill/>
          </a:ln>
        </p:spPr>
      </p:pic>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10/03/2023</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2C3D235-E1B2-4245-9153-172BBCD8A862}"/>
              </a:ext>
            </a:extLst>
          </p:cNvPr>
          <p:cNvSpPr>
            <a:spLocks noGrp="1"/>
          </p:cNvSpPr>
          <p:nvPr>
            <p:ph type="ctrTitle"/>
          </p:nvPr>
        </p:nvSpPr>
        <p:spPr>
          <a:xfrm>
            <a:off x="232596" y="1317476"/>
            <a:ext cx="7120311" cy="1709118"/>
          </a:xfrm>
        </p:spPr>
        <p:txBody>
          <a:bodyPr>
            <a:noAutofit/>
          </a:bodyPr>
          <a:lstStyle/>
          <a:p>
            <a:r>
              <a:rPr lang="en-GB" sz="4800" b="1" dirty="0" err="1">
                <a:solidFill>
                  <a:srgbClr val="005EB8"/>
                </a:solidFill>
                <a:effectLst/>
                <a:latin typeface="Arial" panose="020B0604020202020204" pitchFamily="34" charset="0"/>
                <a:ea typeface="Calibri" panose="020F0502020204030204" pitchFamily="34" charset="0"/>
              </a:rPr>
              <a:t>Sallyann</a:t>
            </a:r>
            <a:r>
              <a:rPr lang="en-GB" sz="4800" b="1" dirty="0">
                <a:solidFill>
                  <a:srgbClr val="005EB8"/>
                </a:solidFill>
                <a:effectLst/>
                <a:latin typeface="Arial" panose="020B0604020202020204" pitchFamily="34" charset="0"/>
                <a:ea typeface="Calibri" panose="020F0502020204030204" pitchFamily="34" charset="0"/>
              </a:rPr>
              <a:t> </a:t>
            </a:r>
            <a:r>
              <a:rPr lang="en-GB" sz="4800" b="1" dirty="0" err="1">
                <a:solidFill>
                  <a:srgbClr val="005EB8"/>
                </a:solidFill>
                <a:effectLst/>
                <a:latin typeface="Arial" panose="020B0604020202020204" pitchFamily="34" charset="0"/>
                <a:ea typeface="Calibri" panose="020F0502020204030204" pitchFamily="34" charset="0"/>
              </a:rPr>
              <a:t>Woodthorpe's</a:t>
            </a:r>
            <a:r>
              <a:rPr lang="en-GB" sz="4800" b="1" dirty="0">
                <a:solidFill>
                  <a:srgbClr val="005EB8"/>
                </a:solidFill>
                <a:effectLst/>
                <a:latin typeface="Arial" panose="020B0604020202020204" pitchFamily="34" charset="0"/>
                <a:ea typeface="Calibri" panose="020F0502020204030204" pitchFamily="34" charset="0"/>
              </a:rPr>
              <a:t> Leadership Journey</a:t>
            </a:r>
            <a:r>
              <a:rPr lang="en-GB" sz="4800" dirty="0">
                <a:solidFill>
                  <a:srgbClr val="005EB8"/>
                </a:solidFill>
                <a:effectLst/>
                <a:latin typeface="Arial" panose="020B0604020202020204" pitchFamily="34" charset="0"/>
                <a:ea typeface="Calibri" panose="020F0502020204030204" pitchFamily="34" charset="0"/>
              </a:rPr>
              <a:t> </a:t>
            </a:r>
            <a:endParaRPr lang="en-GB" sz="4800" dirty="0"/>
          </a:p>
        </p:txBody>
      </p:sp>
      <p:pic>
        <p:nvPicPr>
          <p:cNvPr id="2" name="Picture 1">
            <a:extLst>
              <a:ext uri="{FF2B5EF4-FFF2-40B4-BE49-F238E27FC236}">
                <a16:creationId xmlns:a16="http://schemas.microsoft.com/office/drawing/2014/main" id="{29482EE2-9040-1B41-ED85-9BAAE19CB3D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05038" y="1317476"/>
            <a:ext cx="2400300" cy="3086100"/>
          </a:xfrm>
          <a:prstGeom prst="rect">
            <a:avLst/>
          </a:prstGeom>
          <a:noFill/>
          <a:ln>
            <a:noFill/>
          </a:ln>
        </p:spPr>
      </p:pic>
      <p:pic>
        <p:nvPicPr>
          <p:cNvPr id="3" name="Picture 2" descr="Diagram&#10;&#10;Description automatically generated">
            <a:extLst>
              <a:ext uri="{FF2B5EF4-FFF2-40B4-BE49-F238E27FC236}">
                <a16:creationId xmlns:a16="http://schemas.microsoft.com/office/drawing/2014/main" id="{05A43073-8D0F-A55F-9754-DA2869CB00D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614127" y="5370544"/>
            <a:ext cx="4963745" cy="1487456"/>
          </a:xfrm>
          <a:prstGeom prst="rect">
            <a:avLst/>
          </a:prstGeom>
        </p:spPr>
      </p:pic>
    </p:spTree>
    <p:extLst>
      <p:ext uri="{BB962C8B-B14F-4D97-AF65-F5344CB8AC3E}">
        <p14:creationId xmlns:p14="http://schemas.microsoft.com/office/powerpoint/2010/main" val="420419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7D8746-A85E-F3FD-930A-87D0B66E0D03}"/>
              </a:ext>
            </a:extLst>
          </p:cNvPr>
          <p:cNvSpPr txBox="1"/>
          <p:nvPr/>
        </p:nvSpPr>
        <p:spPr>
          <a:xfrm>
            <a:off x="130628" y="197346"/>
            <a:ext cx="11930743" cy="6186309"/>
          </a:xfrm>
          <a:prstGeom prst="rect">
            <a:avLst/>
          </a:prstGeom>
          <a:noFill/>
        </p:spPr>
        <p:txBody>
          <a:bodyPr wrap="square">
            <a:spAutoFit/>
          </a:bodyPr>
          <a:lstStyle/>
          <a:p>
            <a:pPr fontAlgn="base"/>
            <a:r>
              <a:rPr lang="en-GB" sz="1800" b="1" dirty="0">
                <a:solidFill>
                  <a:schemeClr val="accent1"/>
                </a:solidFill>
                <a:effectLst/>
                <a:latin typeface="Arial" panose="020B0604020202020204" pitchFamily="34" charset="0"/>
                <a:ea typeface="Times New Roman" panose="02020603050405020304" pitchFamily="18" charset="0"/>
              </a:rPr>
              <a:t>My Leadership Journey – </a:t>
            </a:r>
            <a:r>
              <a:rPr lang="en-GB" sz="1800" b="1" dirty="0" err="1">
                <a:solidFill>
                  <a:schemeClr val="accent1"/>
                </a:solidFill>
                <a:effectLst/>
                <a:latin typeface="Arial" panose="020B0604020202020204" pitchFamily="34" charset="0"/>
                <a:ea typeface="Times New Roman" panose="02020603050405020304" pitchFamily="18" charset="0"/>
              </a:rPr>
              <a:t>Sallyann</a:t>
            </a:r>
            <a:r>
              <a:rPr lang="en-GB" sz="1800" b="1" dirty="0">
                <a:solidFill>
                  <a:schemeClr val="accent1"/>
                </a:solidFill>
                <a:effectLst/>
                <a:latin typeface="Arial" panose="020B0604020202020204" pitchFamily="34" charset="0"/>
                <a:ea typeface="Times New Roman" panose="02020603050405020304" pitchFamily="18" charset="0"/>
              </a:rPr>
              <a:t> </a:t>
            </a:r>
            <a:r>
              <a:rPr lang="en-GB" sz="1800" b="1" dirty="0" err="1">
                <a:solidFill>
                  <a:schemeClr val="accent1"/>
                </a:solidFill>
                <a:effectLst/>
                <a:latin typeface="Arial" panose="020B0604020202020204" pitchFamily="34" charset="0"/>
                <a:ea typeface="Times New Roman" panose="02020603050405020304" pitchFamily="18" charset="0"/>
              </a:rPr>
              <a:t>Woodthorpe</a:t>
            </a:r>
            <a:r>
              <a:rPr lang="en-GB" sz="1800" b="1" dirty="0">
                <a:solidFill>
                  <a:schemeClr val="accent1"/>
                </a:solidFill>
                <a:effectLst/>
                <a:latin typeface="Arial" panose="020B0604020202020204" pitchFamily="34" charset="0"/>
                <a:ea typeface="Times New Roman" panose="02020603050405020304" pitchFamily="18" charset="0"/>
              </a:rPr>
              <a:t> (17/09/21)</a:t>
            </a:r>
            <a:r>
              <a:rPr lang="en-GB" sz="1800" dirty="0">
                <a:solidFill>
                  <a:schemeClr val="accent1"/>
                </a:solidFill>
                <a:effectLst/>
                <a:latin typeface="Arial" panose="020B0604020202020204" pitchFamily="34" charset="0"/>
                <a:ea typeface="Times New Roman" panose="02020603050405020304" pitchFamily="18" charset="0"/>
              </a:rPr>
              <a:t> </a:t>
            </a:r>
            <a:br>
              <a:rPr lang="en-GB" sz="1800" dirty="0">
                <a:solidFill>
                  <a:srgbClr val="565656"/>
                </a:solidFill>
                <a:effectLst/>
                <a:latin typeface="Arial" panose="020B0604020202020204" pitchFamily="34" charset="0"/>
                <a:ea typeface="Times New Roman" panose="02020603050405020304" pitchFamily="18" charset="0"/>
              </a:rPr>
            </a:br>
            <a:endParaRPr lang="en-GB" sz="1800" dirty="0">
              <a:solidFill>
                <a:srgbClr val="565656"/>
              </a:solidFill>
              <a:effectLst/>
              <a:latin typeface="Arial" panose="020B0604020202020204" pitchFamily="34"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“Leadership is about making others better as a result of your presence and making sure that impact </a:t>
            </a:r>
          </a:p>
          <a:p>
            <a:pPr fontAlgn="base"/>
            <a:r>
              <a:rPr lang="en-GB" sz="1800" dirty="0">
                <a:solidFill>
                  <a:srgbClr val="565656"/>
                </a:solidFill>
                <a:effectLst/>
                <a:latin typeface="Arial" panose="020B0604020202020204" pitchFamily="34" charset="0"/>
                <a:ea typeface="Times New Roman" panose="02020603050405020304" pitchFamily="18" charset="0"/>
              </a:rPr>
              <a:t>lasts in your absence” Sheryl Sandberg, COO of Facebook </a:t>
            </a:r>
            <a:endParaRPr lang="en-GB" sz="2400" dirty="0">
              <a:effectLst/>
              <a:latin typeface="Times New Roman" panose="02020603050405020304" pitchFamily="18"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I am at a loss as to where that started!  I was a shy child until I found my voice at about 16. Until then I only wanted the people around me to be happy and thrive, so maybe that WAS the start of my Compassionate Leadership Journey? </a:t>
            </a:r>
            <a:endParaRPr lang="en-GB" sz="2400" dirty="0">
              <a:effectLst/>
              <a:latin typeface="Times New Roman" panose="02020603050405020304" pitchFamily="18"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My early passion was art; I worked on commissions, my own work, and studied a BA (Hons) Fine Art then an MA in Museum Studies, working in Museums as a researcher and art workshop facilitator. However, all my student jobs had revolved around people, and customer service, so in Museums it was no surprise that I became involved in managing artist’s contracts, negotiating their terms and conditions, and quite frankly the “HR bits”. Taking art workshops to young people in areas of deprivation, developed mentoring and training skills and honed my ability to listen curiously. Life took me to London where I studied an MA in Personnel and Development (CIPD) which gave me a raft of Leadership and Management theory and I moved into a full-time Senior HR Officer role in a Futures and Commodities Company, with a couple of HR advisor to manage. The pace was fast, and we were always on a back-foot having to demonstrate our value as a “back-office function” and negotiate our budgets. Our American Parent company had part of its workforce in the twin towers, so 9/11 was significant in learning how to lead through change and support team’s resilience. </a:t>
            </a:r>
            <a:endParaRPr lang="en-GB" sz="2400" dirty="0">
              <a:effectLst/>
              <a:latin typeface="Times New Roman" panose="02020603050405020304" pitchFamily="18"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Having had children and worked for myself as a HR Consultant with several small businesses, as a HR Manager for an engineering firm and as a Step Ahead Mentor with the CIPD I found my home in the NHS through mentoring at a Regional College. This opened the door to a job with HEE and a CCG supporting career development and Apprenticeships in GP Practices and enabled a good understanding of the NHS as a “system”. </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687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0376A1-EAC6-689A-F4FC-938D4AC6CACD}"/>
              </a:ext>
            </a:extLst>
          </p:cNvPr>
          <p:cNvSpPr txBox="1"/>
          <p:nvPr/>
        </p:nvSpPr>
        <p:spPr>
          <a:xfrm>
            <a:off x="-1" y="1305342"/>
            <a:ext cx="11919857" cy="2862322"/>
          </a:xfrm>
          <a:prstGeom prst="rect">
            <a:avLst/>
          </a:prstGeom>
          <a:noFill/>
        </p:spPr>
        <p:txBody>
          <a:bodyPr wrap="square">
            <a:spAutoFit/>
          </a:bodyPr>
          <a:lstStyle/>
          <a:p>
            <a:pPr fontAlgn="base"/>
            <a:r>
              <a:rPr lang="en-GB" sz="1800" b="1" dirty="0">
                <a:solidFill>
                  <a:schemeClr val="accent1"/>
                </a:solidFill>
                <a:effectLst/>
                <a:latin typeface="Arial" panose="020B0604020202020204" pitchFamily="34" charset="0"/>
                <a:ea typeface="Times New Roman" panose="02020603050405020304" pitchFamily="18" charset="0"/>
              </a:rPr>
              <a:t>Leading through COVID</a:t>
            </a:r>
            <a:endParaRPr lang="en-GB" sz="1800" dirty="0">
              <a:solidFill>
                <a:schemeClr val="accent1"/>
              </a:solidFill>
              <a:effectLst/>
              <a:latin typeface="Arial" panose="020B0604020202020204" pitchFamily="34" charset="0"/>
              <a:ea typeface="Times New Roman" panose="02020603050405020304" pitchFamily="18" charset="0"/>
            </a:endParaRPr>
          </a:p>
          <a:p>
            <a:pPr fontAlgn="base"/>
            <a:endParaRPr lang="en-GB" dirty="0">
              <a:solidFill>
                <a:srgbClr val="565656"/>
              </a:solidFill>
              <a:latin typeface="Arial" panose="020B0604020202020204" pitchFamily="34" charset="0"/>
              <a:ea typeface="Times New Roman" panose="02020603050405020304" pitchFamily="18" charset="0"/>
            </a:endParaRPr>
          </a:p>
          <a:p>
            <a:pPr fontAlgn="base"/>
            <a:endParaRPr lang="en-GB" sz="1800" dirty="0">
              <a:solidFill>
                <a:srgbClr val="565656"/>
              </a:solidFill>
              <a:effectLst/>
              <a:latin typeface="Arial" panose="020B0604020202020204" pitchFamily="34"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Self-awareness, compassion, inclusion and resilience have never been more important, for many of us as leaders; our private lives have spilled over into our professional lives, with dialling in to MS Teams at home and trying to maintain our own mental wellbeing and that of our teams. My real passion, coaching, has come into its own during Covid. In the last three years I have honed that by qualifying as a ILM Coach, setting up the coaching community at CCS, offering group coaching and developing `Coaching Conversations’, embedded into a lot of our training programme. This has also influenced reverse mentoring, in response to the Black Lives Matter movement and supported better understanding amongst our leaders to demonstrate how we can “Live our Values”. </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165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48C426-67BF-7777-90FA-DC1405057FE6}"/>
              </a:ext>
            </a:extLst>
          </p:cNvPr>
          <p:cNvSpPr txBox="1"/>
          <p:nvPr/>
        </p:nvSpPr>
        <p:spPr>
          <a:xfrm>
            <a:off x="304800" y="173228"/>
            <a:ext cx="8969829" cy="3416320"/>
          </a:xfrm>
          <a:prstGeom prst="rect">
            <a:avLst/>
          </a:prstGeom>
          <a:noFill/>
        </p:spPr>
        <p:txBody>
          <a:bodyPr wrap="square">
            <a:spAutoFit/>
          </a:bodyPr>
          <a:lstStyle/>
          <a:p>
            <a:pPr fontAlgn="base"/>
            <a:r>
              <a:rPr lang="en-GB" sz="1800" b="1" dirty="0">
                <a:solidFill>
                  <a:schemeClr val="accent1"/>
                </a:solidFill>
                <a:effectLst/>
                <a:latin typeface="Arial" panose="020B0604020202020204" pitchFamily="34" charset="0"/>
                <a:ea typeface="Times New Roman" panose="02020603050405020304" pitchFamily="18" charset="0"/>
              </a:rPr>
              <a:t>Are you still creative?  </a:t>
            </a:r>
          </a:p>
          <a:p>
            <a:pPr fontAlgn="base"/>
            <a:endParaRPr lang="en-GB" b="1" dirty="0">
              <a:solidFill>
                <a:srgbClr val="565656"/>
              </a:solidFill>
              <a:latin typeface="Arial" panose="020B0604020202020204" pitchFamily="34" charset="0"/>
              <a:ea typeface="Times New Roman" panose="02020603050405020304" pitchFamily="18" charset="0"/>
            </a:endParaRPr>
          </a:p>
          <a:p>
            <a:pPr fontAlgn="base"/>
            <a:r>
              <a:rPr lang="en-GB" sz="1800" dirty="0">
                <a:solidFill>
                  <a:srgbClr val="565656"/>
                </a:solidFill>
                <a:effectLst/>
                <a:latin typeface="Arial" panose="020B0604020202020204" pitchFamily="34" charset="0"/>
                <a:ea typeface="Times New Roman" panose="02020603050405020304" pitchFamily="18" charset="0"/>
              </a:rPr>
              <a:t>I think creatively, but for years I have kept my “art” and HR, separate until February 2020 when I attended an Introduction to Art Therapy. Although I had no intention to become a therapist, I have used creativity to open up coaching sessions where </a:t>
            </a:r>
            <a:r>
              <a:rPr lang="en-GB" sz="1800" dirty="0" err="1">
                <a:solidFill>
                  <a:srgbClr val="565656"/>
                </a:solidFill>
                <a:effectLst/>
                <a:latin typeface="Arial" panose="020B0604020202020204" pitchFamily="34" charset="0"/>
                <a:ea typeface="Times New Roman" panose="02020603050405020304" pitchFamily="18" charset="0"/>
              </a:rPr>
              <a:t>coachees</a:t>
            </a:r>
            <a:r>
              <a:rPr lang="en-GB" sz="1800" dirty="0">
                <a:solidFill>
                  <a:srgbClr val="565656"/>
                </a:solidFill>
                <a:effectLst/>
                <a:latin typeface="Arial" panose="020B0604020202020204" pitchFamily="34" charset="0"/>
                <a:ea typeface="Times New Roman" panose="02020603050405020304" pitchFamily="18" charset="0"/>
              </a:rPr>
              <a:t> have become “stuck” or disengaged. I am currently on a year’s secondment into a Senior OD Practitioner role at CPFT, to learn more about how we improve the overall effectiveness of an organisation through managing the behaviours of people within that organisation.  </a:t>
            </a:r>
          </a:p>
          <a:p>
            <a:pPr fontAlgn="base"/>
            <a:r>
              <a:rPr lang="en-GB" sz="1800" dirty="0">
                <a:solidFill>
                  <a:srgbClr val="565656"/>
                </a:solidFill>
                <a:effectLst/>
                <a:latin typeface="Arial" panose="020B0604020202020204" pitchFamily="34" charset="0"/>
                <a:ea typeface="Times New Roman" panose="02020603050405020304" pitchFamily="18" charset="0"/>
              </a:rPr>
              <a:t>As Covid restrictions ease, we need use this learning to re-build the NHS and ensure effective growth and longevity of services. Beyond my NHS leadership role, I am a Group Scout Leader and often help with our Cub sessions. </a:t>
            </a:r>
            <a:endParaRPr lang="en-GB"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B6CFAEF-2BA2-3B47-1553-6187478E4DC2}"/>
              </a:ext>
            </a:extLst>
          </p:cNvPr>
          <p:cNvSpPr txBox="1"/>
          <p:nvPr/>
        </p:nvSpPr>
        <p:spPr>
          <a:xfrm>
            <a:off x="4354286" y="4376448"/>
            <a:ext cx="7696200" cy="2308324"/>
          </a:xfrm>
          <a:prstGeom prst="rect">
            <a:avLst/>
          </a:prstGeom>
          <a:noFill/>
        </p:spPr>
        <p:txBody>
          <a:bodyPr wrap="square">
            <a:spAutoFit/>
          </a:bodyPr>
          <a:lstStyle/>
          <a:p>
            <a:pPr algn="r" fontAlgn="base"/>
            <a:r>
              <a:rPr lang="en-GB" sz="1800" b="1" dirty="0">
                <a:solidFill>
                  <a:schemeClr val="accent1"/>
                </a:solidFill>
                <a:effectLst/>
                <a:latin typeface="Arial" panose="020B0604020202020204" pitchFamily="34" charset="0"/>
                <a:ea typeface="Times New Roman" panose="02020603050405020304" pitchFamily="18" charset="0"/>
              </a:rPr>
              <a:t> What would you tell your younger self? </a:t>
            </a:r>
          </a:p>
          <a:p>
            <a:pPr fontAlgn="base"/>
            <a:endParaRPr lang="en-GB" b="1" dirty="0">
              <a:solidFill>
                <a:srgbClr val="565656"/>
              </a:solidFill>
              <a:latin typeface="Arial" panose="020B0604020202020204" pitchFamily="34" charset="0"/>
              <a:ea typeface="Times New Roman" panose="02020603050405020304" pitchFamily="18" charset="0"/>
            </a:endParaRPr>
          </a:p>
          <a:p>
            <a:pPr algn="r" fontAlgn="base"/>
            <a:r>
              <a:rPr lang="en-GB" sz="1800" dirty="0">
                <a:solidFill>
                  <a:srgbClr val="565656"/>
                </a:solidFill>
                <a:effectLst/>
                <a:latin typeface="Arial" panose="020B0604020202020204" pitchFamily="34" charset="0"/>
                <a:ea typeface="Times New Roman" panose="02020603050405020304" pitchFamily="18" charset="0"/>
              </a:rPr>
              <a:t>“Seek out feedback and get yourself a mentor”, I’ve had some inspirational women and men in my life who have challenged my mindset and pushed me professionally. </a:t>
            </a:r>
            <a:endParaRPr lang="en-GB" sz="2400" dirty="0">
              <a:effectLst/>
              <a:latin typeface="Times New Roman" panose="02020603050405020304" pitchFamily="18" charset="0"/>
              <a:ea typeface="Times New Roman" panose="02020603050405020304" pitchFamily="18" charset="0"/>
            </a:endParaRPr>
          </a:p>
          <a:p>
            <a:pPr algn="r" fontAlgn="base"/>
            <a:r>
              <a:rPr lang="en-GB" sz="1800" dirty="0">
                <a:solidFill>
                  <a:srgbClr val="565656"/>
                </a:solidFill>
                <a:effectLst/>
                <a:latin typeface="Arial" panose="020B0604020202020204" pitchFamily="34" charset="0"/>
                <a:ea typeface="Times New Roman" panose="02020603050405020304" pitchFamily="18" charset="0"/>
              </a:rPr>
              <a:t> </a:t>
            </a:r>
          </a:p>
          <a:p>
            <a:pPr algn="r" fontAlgn="base"/>
            <a:r>
              <a:rPr lang="en-GB" sz="1800" dirty="0">
                <a:solidFill>
                  <a:srgbClr val="565656"/>
                </a:solidFill>
                <a:effectLst/>
                <a:latin typeface="Arial" panose="020B0604020202020204" pitchFamily="34" charset="0"/>
                <a:ea typeface="Times New Roman" panose="02020603050405020304" pitchFamily="18" charset="0"/>
              </a:rPr>
              <a:t>“You ARE enough”, being an authentic leader, warts and all is the way forward. </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832078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8DAB8732D9F3418856D0D9676F2821" ma:contentTypeVersion="13" ma:contentTypeDescription="Create a new document." ma:contentTypeScope="" ma:versionID="b8380d43b613c3546f8f6d0a7f88db21">
  <xsd:schema xmlns:xsd="http://www.w3.org/2001/XMLSchema" xmlns:xs="http://www.w3.org/2001/XMLSchema" xmlns:p="http://schemas.microsoft.com/office/2006/metadata/properties" xmlns:ns2="f51a84ac-5ef7-4b0b-bd71-e269097bd152" xmlns:ns3="d1578f25-4d6e-4d4b-93b5-68c0610bc2f6" targetNamespace="http://schemas.microsoft.com/office/2006/metadata/properties" ma:root="true" ma:fieldsID="83b01e3544506da71653f769592a4a33" ns2:_="" ns3:_="">
    <xsd:import namespace="f51a84ac-5ef7-4b0b-bd71-e269097bd152"/>
    <xsd:import namespace="d1578f25-4d6e-4d4b-93b5-68c0610bc2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1a84ac-5ef7-4b0b-bd71-e269097bd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578f25-4d6e-4d4b-93b5-68c0610bc2f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c09e931-96c1-4ec4-9308-05dd5fca9439}" ma:internalName="TaxCatchAll" ma:showField="CatchAllData" ma:web="d1578f25-4d6e-4d4b-93b5-68c0610bc2f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1578f25-4d6e-4d4b-93b5-68c0610bc2f6" xsi:nil="true"/>
    <lcf76f155ced4ddcb4097134ff3c332f xmlns="f51a84ac-5ef7-4b0b-bd71-e269097bd15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7378E9E-9F16-4A49-807C-F35DEF271B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1a84ac-5ef7-4b0b-bd71-e269097bd152"/>
    <ds:schemaRef ds:uri="d1578f25-4d6e-4d4b-93b5-68c0610bc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A4D9FD49-C1C5-400A-B04D-90A236984D1F}">
  <ds:schemaRefs>
    <ds:schemaRef ds:uri="http://schemas.openxmlformats.org/package/2006/metadata/core-properties"/>
    <ds:schemaRef ds:uri="cccaf3ac-2de9-44d4-aa31-54302fceb5f7"/>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5d66da30-c57e-467e-bd92-94ce3dcc2d9c"/>
    <ds:schemaRef ds:uri="f90e7bc6-a3db-487f-b513-bfabef5bed32"/>
    <ds:schemaRef ds:uri="http://www.w3.org/XML/1998/namespace"/>
    <ds:schemaRef ds:uri="http://purl.org/dc/dcmitype/"/>
    <ds:schemaRef ds:uri="d1578f25-4d6e-4d4b-93b5-68c0610bc2f6"/>
    <ds:schemaRef ds:uri="f51a84ac-5ef7-4b0b-bd71-e269097bd152"/>
  </ds:schemaRefs>
</ds:datastoreItem>
</file>

<file path=docProps/app.xml><?xml version="1.0" encoding="utf-8"?>
<Properties xmlns="http://schemas.openxmlformats.org/officeDocument/2006/extended-properties" xmlns:vt="http://schemas.openxmlformats.org/officeDocument/2006/docPropsVTypes">
  <Template/>
  <TotalTime>565</TotalTime>
  <Words>746</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Custom Design</vt:lpstr>
      <vt:lpstr>Sallyann Woodthorpe's Leadership Journey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Hannah Morris</cp:lastModifiedBy>
  <cp:revision>112</cp:revision>
  <dcterms:created xsi:type="dcterms:W3CDTF">2017-05-03T08:06:17Z</dcterms:created>
  <dcterms:modified xsi:type="dcterms:W3CDTF">2023-03-10T13:14:02Z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0x010100D58DAB8732D9F3418856D0D9676F2821</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